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sldIdLst>
    <p:sldId id="258" r:id="rId3"/>
    <p:sldId id="279" r:id="rId4"/>
    <p:sldId id="320" r:id="rId5"/>
    <p:sldId id="321" r:id="rId6"/>
    <p:sldId id="322" r:id="rId7"/>
    <p:sldId id="323" r:id="rId8"/>
    <p:sldId id="333" r:id="rId9"/>
    <p:sldId id="334" r:id="rId10"/>
    <p:sldId id="324" r:id="rId11"/>
    <p:sldId id="325" r:id="rId12"/>
    <p:sldId id="326" r:id="rId13"/>
    <p:sldId id="327" r:id="rId14"/>
    <p:sldId id="335" r:id="rId15"/>
    <p:sldId id="328" r:id="rId16"/>
    <p:sldId id="329" r:id="rId17"/>
    <p:sldId id="331" r:id="rId18"/>
    <p:sldId id="332"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99FF"/>
    <a:srgbClr val="EAEAEA"/>
    <a:srgbClr val="F8F8F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5" autoAdjust="0"/>
    <p:restoredTop sz="94660"/>
  </p:normalViewPr>
  <p:slideViewPr>
    <p:cSldViewPr>
      <p:cViewPr varScale="1">
        <p:scale>
          <a:sx n="103" d="100"/>
          <a:sy n="103" d="100"/>
        </p:scale>
        <p:origin x="-1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856DE-84AA-4533-A91A-CE68E36E1B1E}" type="datetimeFigureOut">
              <a:rPr lang="it-IT" smtClean="0"/>
              <a:t>08/04/2015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06522-5CBF-4633-9985-A56469572ED1}" type="slidenum">
              <a:rPr lang="it-IT" smtClean="0"/>
              <a:t>‹N›</a:t>
            </a:fld>
            <a:endParaRPr lang="it-IT"/>
          </a:p>
        </p:txBody>
      </p:sp>
    </p:spTree>
    <p:extLst>
      <p:ext uri="{BB962C8B-B14F-4D97-AF65-F5344CB8AC3E}">
        <p14:creationId xmlns:p14="http://schemas.microsoft.com/office/powerpoint/2010/main" val="1937855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2</a:t>
            </a:fld>
            <a:endParaRPr lang="it-IT" altLang="it-IT">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11</a:t>
            </a:fld>
            <a:endParaRPr lang="it-IT" altLang="it-IT">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12</a:t>
            </a:fld>
            <a:endParaRPr lang="it-IT" altLang="it-IT">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13</a:t>
            </a:fld>
            <a:endParaRPr lang="it-IT" altLang="it-IT">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14</a:t>
            </a:fld>
            <a:endParaRPr lang="it-IT" altLang="it-IT">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15</a:t>
            </a:fld>
            <a:endParaRPr lang="it-IT" altLang="it-IT">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16</a:t>
            </a:fld>
            <a:endParaRPr lang="it-IT" altLang="it-IT">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17</a:t>
            </a:fld>
            <a:endParaRPr lang="it-IT" altLang="it-IT">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3</a:t>
            </a:fld>
            <a:endParaRPr lang="it-IT" altLang="it-IT">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4</a:t>
            </a:fld>
            <a:endParaRPr lang="it-IT" altLang="it-IT">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5</a:t>
            </a:fld>
            <a:endParaRPr lang="it-IT" altLang="it-IT">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6</a:t>
            </a:fld>
            <a:endParaRPr lang="it-IT" altLang="it-IT">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dirty="0"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7</a:t>
            </a:fld>
            <a:endParaRPr lang="it-IT" altLang="it-IT">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dirty="0"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8</a:t>
            </a:fld>
            <a:endParaRPr lang="it-IT" altLang="it-IT">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9</a:t>
            </a:fld>
            <a:endParaRPr lang="it-IT" altLang="it-IT">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p:spPr>
        <p:txBody>
          <a:bodyPr/>
          <a:lstStyle/>
          <a:p>
            <a:endParaRPr lang="it-IT" altLang="it-IT" smtClean="0"/>
          </a:p>
        </p:txBody>
      </p:sp>
      <p:sp>
        <p:nvSpPr>
          <p:cNvPr id="59396" name="Segnaposto numero diapositiva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36600" indent="-282575" eaLnBrk="0" hangingPunct="0">
              <a:spcBef>
                <a:spcPct val="30000"/>
              </a:spcBef>
              <a:defRPr sz="1200">
                <a:solidFill>
                  <a:schemeClr val="tx1"/>
                </a:solidFill>
                <a:latin typeface="Arial" charset="0"/>
              </a:defRPr>
            </a:lvl2pPr>
            <a:lvl3pPr marL="1133475" indent="-225425" eaLnBrk="0" hangingPunct="0">
              <a:spcBef>
                <a:spcPct val="30000"/>
              </a:spcBef>
              <a:defRPr sz="1200">
                <a:solidFill>
                  <a:schemeClr val="tx1"/>
                </a:solidFill>
                <a:latin typeface="Arial" charset="0"/>
              </a:defRPr>
            </a:lvl3pPr>
            <a:lvl4pPr marL="1587500" indent="-225425" eaLnBrk="0" hangingPunct="0">
              <a:spcBef>
                <a:spcPct val="30000"/>
              </a:spcBef>
              <a:defRPr sz="1200">
                <a:solidFill>
                  <a:schemeClr val="tx1"/>
                </a:solidFill>
                <a:latin typeface="Arial" charset="0"/>
              </a:defRPr>
            </a:lvl4pPr>
            <a:lvl5pPr marL="2041525" indent="-225425" eaLnBrk="0" hangingPunct="0">
              <a:spcBef>
                <a:spcPct val="30000"/>
              </a:spcBef>
              <a:defRPr sz="1200">
                <a:solidFill>
                  <a:schemeClr val="tx1"/>
                </a:solidFill>
                <a:latin typeface="Arial" charset="0"/>
              </a:defRPr>
            </a:lvl5pPr>
            <a:lvl6pPr marL="2498725" indent="-225425" eaLnBrk="0" fontAlgn="base" hangingPunct="0">
              <a:spcBef>
                <a:spcPct val="30000"/>
              </a:spcBef>
              <a:spcAft>
                <a:spcPct val="0"/>
              </a:spcAft>
              <a:defRPr sz="1200">
                <a:solidFill>
                  <a:schemeClr val="tx1"/>
                </a:solidFill>
                <a:latin typeface="Arial" charset="0"/>
              </a:defRPr>
            </a:lvl6pPr>
            <a:lvl7pPr marL="2955925" indent="-225425" eaLnBrk="0" fontAlgn="base" hangingPunct="0">
              <a:spcBef>
                <a:spcPct val="30000"/>
              </a:spcBef>
              <a:spcAft>
                <a:spcPct val="0"/>
              </a:spcAft>
              <a:defRPr sz="1200">
                <a:solidFill>
                  <a:schemeClr val="tx1"/>
                </a:solidFill>
                <a:latin typeface="Arial" charset="0"/>
              </a:defRPr>
            </a:lvl7pPr>
            <a:lvl8pPr marL="3413125" indent="-225425" eaLnBrk="0" fontAlgn="base" hangingPunct="0">
              <a:spcBef>
                <a:spcPct val="30000"/>
              </a:spcBef>
              <a:spcAft>
                <a:spcPct val="0"/>
              </a:spcAft>
              <a:defRPr sz="1200">
                <a:solidFill>
                  <a:schemeClr val="tx1"/>
                </a:solidFill>
                <a:latin typeface="Arial" charset="0"/>
              </a:defRPr>
            </a:lvl8pPr>
            <a:lvl9pPr marL="3870325" indent="-225425"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DDF525-8DB5-4AEA-AF0E-B7F9E6C2E49C}" type="slidenum">
              <a:rPr lang="it-IT" altLang="it-IT">
                <a:solidFill>
                  <a:prstClr val="black"/>
                </a:solidFill>
              </a:rPr>
              <a:pPr eaLnBrk="1" hangingPunct="1">
                <a:spcBef>
                  <a:spcPct val="0"/>
                </a:spcBef>
              </a:pPr>
              <a:t>10</a:t>
            </a:fld>
            <a:endParaRPr lang="it-IT" altLang="it-IT">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4815AA1-6057-4261-87BF-4F4F5FEE9928}" type="datetimeFigureOut">
              <a:rPr lang="it-IT"/>
              <a:pPr>
                <a:defRPr/>
              </a:pPr>
              <a:t>08/04/2015</a:t>
            </a:fld>
            <a:endParaRPr lang="it-IT"/>
          </a:p>
        </p:txBody>
      </p:sp>
      <p:sp>
        <p:nvSpPr>
          <p:cNvPr id="5" name="Segnaposto piè di pagina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6" name="Segnaposto numero diapositiva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EF51A6B4-D2AF-493B-B0E9-22A44FBAF436}" type="slidenum">
              <a:rPr lang="it-IT"/>
              <a:pPr>
                <a:defRPr/>
              </a:pPr>
              <a:t>‹N›</a:t>
            </a:fld>
            <a:endParaRPr lang="it-IT"/>
          </a:p>
        </p:txBody>
      </p:sp>
    </p:spTree>
    <p:extLst>
      <p:ext uri="{BB962C8B-B14F-4D97-AF65-F5344CB8AC3E}">
        <p14:creationId xmlns:p14="http://schemas.microsoft.com/office/powerpoint/2010/main" val="165889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B0E3BE5-9BE1-4F68-9F40-40A836290164}" type="datetimeFigureOut">
              <a:rPr lang="it-IT"/>
              <a:pPr>
                <a:defRPr/>
              </a:pPr>
              <a:t>08/04/2015</a:t>
            </a:fld>
            <a:endParaRPr lang="it-IT"/>
          </a:p>
        </p:txBody>
      </p:sp>
      <p:sp>
        <p:nvSpPr>
          <p:cNvPr id="5" name="Segnaposto piè di pagina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6" name="Segnaposto numero diapositiva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773CF943-0DD9-4D96-9D95-6D79E11BCFC5}" type="slidenum">
              <a:rPr lang="it-IT"/>
              <a:pPr>
                <a:defRPr/>
              </a:pPr>
              <a:t>‹N›</a:t>
            </a:fld>
            <a:endParaRPr lang="it-IT"/>
          </a:p>
        </p:txBody>
      </p:sp>
    </p:spTree>
    <p:extLst>
      <p:ext uri="{BB962C8B-B14F-4D97-AF65-F5344CB8AC3E}">
        <p14:creationId xmlns:p14="http://schemas.microsoft.com/office/powerpoint/2010/main" val="397059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E9CA0D0-F00B-4F5C-B11D-FAE191A15EB3}" type="datetimeFigureOut">
              <a:rPr lang="it-IT"/>
              <a:pPr>
                <a:defRPr/>
              </a:pPr>
              <a:t>08/04/2015</a:t>
            </a:fld>
            <a:endParaRPr lang="it-IT"/>
          </a:p>
        </p:txBody>
      </p:sp>
      <p:sp>
        <p:nvSpPr>
          <p:cNvPr id="5" name="Segnaposto piè di pagina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6" name="Segnaposto numero diapositiva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D1036DB-3C04-488E-99FD-8F32A698B185}" type="slidenum">
              <a:rPr lang="it-IT"/>
              <a:pPr>
                <a:defRPr/>
              </a:pPr>
              <a:t>‹N›</a:t>
            </a:fld>
            <a:endParaRPr lang="it-IT"/>
          </a:p>
        </p:txBody>
      </p:sp>
    </p:spTree>
    <p:extLst>
      <p:ext uri="{BB962C8B-B14F-4D97-AF65-F5344CB8AC3E}">
        <p14:creationId xmlns:p14="http://schemas.microsoft.com/office/powerpoint/2010/main" val="4172016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3" name="Picture 14" descr="il marchio_INVITALIA"/>
          <p:cNvPicPr>
            <a:picLocks noChangeAspect="1" noChangeArrowheads="1"/>
          </p:cNvPicPr>
          <p:nvPr userDrawn="1"/>
        </p:nvPicPr>
        <p:blipFill>
          <a:blip r:embed="rId2">
            <a:extLst>
              <a:ext uri="{28A0092B-C50C-407E-A947-70E740481C1C}">
                <a14:useLocalDpi xmlns:a14="http://schemas.microsoft.com/office/drawing/2010/main" val="0"/>
              </a:ext>
            </a:extLst>
          </a:blip>
          <a:srcRect t="10739" r="6947" b="14084"/>
          <a:stretch>
            <a:fillRect/>
          </a:stretch>
        </p:blipFill>
        <p:spPr bwMode="auto">
          <a:xfrm>
            <a:off x="1365250" y="692150"/>
            <a:ext cx="119062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0"/>
          <p:cNvSpPr txBox="1">
            <a:spLocks noChangeAspect="1" noChangeArrowheads="1"/>
          </p:cNvSpPr>
          <p:nvPr userDrawn="1"/>
        </p:nvSpPr>
        <p:spPr bwMode="auto">
          <a:xfrm>
            <a:off x="1816100" y="1436688"/>
            <a:ext cx="2838450" cy="336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fontAlgn="base" hangingPunct="1">
              <a:lnSpc>
                <a:spcPct val="90000"/>
              </a:lnSpc>
              <a:spcBef>
                <a:spcPct val="0"/>
              </a:spcBef>
              <a:spcAft>
                <a:spcPct val="0"/>
              </a:spcAft>
              <a:defRPr/>
            </a:pPr>
            <a:r>
              <a:rPr lang="it-IT" altLang="zh-CN" sz="900" smtClean="0">
                <a:solidFill>
                  <a:srgbClr val="818A8F"/>
                </a:solidFill>
                <a:ea typeface="SimSun" pitchFamily="2" charset="-122"/>
              </a:rPr>
              <a:t>Agenzia nazionale per l’attrazione degli investimenti </a:t>
            </a:r>
          </a:p>
          <a:p>
            <a:pPr eaLnBrk="1" fontAlgn="base" hangingPunct="1">
              <a:lnSpc>
                <a:spcPct val="90000"/>
              </a:lnSpc>
              <a:spcBef>
                <a:spcPct val="0"/>
              </a:spcBef>
              <a:spcAft>
                <a:spcPct val="0"/>
              </a:spcAft>
              <a:defRPr/>
            </a:pPr>
            <a:r>
              <a:rPr lang="it-IT" altLang="zh-CN" sz="900" smtClean="0">
                <a:solidFill>
                  <a:srgbClr val="818A8F"/>
                </a:solidFill>
                <a:ea typeface="SimSun" pitchFamily="2" charset="-122"/>
              </a:rPr>
              <a:t>e lo sviluppo d’impresa SpA</a:t>
            </a:r>
            <a:endParaRPr lang="it-IT" altLang="it-IT" sz="500" smtClean="0">
              <a:solidFill>
                <a:srgbClr val="818A8F"/>
              </a:solidFill>
            </a:endParaRPr>
          </a:p>
        </p:txBody>
      </p:sp>
      <p:sp>
        <p:nvSpPr>
          <p:cNvPr id="5" name="Freeform 20"/>
          <p:cNvSpPr>
            <a:spLocks noEditPoints="1"/>
          </p:cNvSpPr>
          <p:nvPr userDrawn="1"/>
        </p:nvSpPr>
        <p:spPr bwMode="auto">
          <a:xfrm>
            <a:off x="879475" y="2185988"/>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 name="Freeform 21"/>
          <p:cNvSpPr>
            <a:spLocks noEditPoints="1"/>
          </p:cNvSpPr>
          <p:nvPr userDrawn="1"/>
        </p:nvSpPr>
        <p:spPr bwMode="auto">
          <a:xfrm>
            <a:off x="784225" y="2185988"/>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 name="Freeform 22"/>
          <p:cNvSpPr>
            <a:spLocks noEditPoints="1"/>
          </p:cNvSpPr>
          <p:nvPr userDrawn="1"/>
        </p:nvSpPr>
        <p:spPr bwMode="auto">
          <a:xfrm>
            <a:off x="685800" y="1947863"/>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 name="Freeform 23"/>
          <p:cNvSpPr>
            <a:spLocks noEditPoints="1"/>
          </p:cNvSpPr>
          <p:nvPr userDrawn="1"/>
        </p:nvSpPr>
        <p:spPr bwMode="auto">
          <a:xfrm>
            <a:off x="587375" y="1947863"/>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9" name="Freeform 24"/>
          <p:cNvSpPr>
            <a:spLocks noEditPoints="1"/>
          </p:cNvSpPr>
          <p:nvPr userDrawn="1"/>
        </p:nvSpPr>
        <p:spPr bwMode="auto">
          <a:xfrm>
            <a:off x="488950" y="1947863"/>
            <a:ext cx="15875" cy="1117600"/>
          </a:xfrm>
          <a:custGeom>
            <a:avLst/>
            <a:gdLst>
              <a:gd name="T0" fmla="*/ 0 w 10"/>
              <a:gd name="T1" fmla="*/ 2147483647 h 704"/>
              <a:gd name="T2" fmla="*/ 0 w 10"/>
              <a:gd name="T3" fmla="*/ 2147483647 h 704"/>
              <a:gd name="T4" fmla="*/ 2147483647 w 10"/>
              <a:gd name="T5" fmla="*/ 2147483647 h 704"/>
              <a:gd name="T6" fmla="*/ 2147483647 w 10"/>
              <a:gd name="T7" fmla="*/ 2147483647 h 704"/>
              <a:gd name="T8" fmla="*/ 0 w 10"/>
              <a:gd name="T9" fmla="*/ 2147483647 h 704"/>
              <a:gd name="T10" fmla="*/ 0 w 10"/>
              <a:gd name="T11" fmla="*/ 2147483647 h 704"/>
              <a:gd name="T12" fmla="*/ 0 w 10"/>
              <a:gd name="T13" fmla="*/ 2147483647 h 704"/>
              <a:gd name="T14" fmla="*/ 0 w 10"/>
              <a:gd name="T15" fmla="*/ 2147483647 h 704"/>
              <a:gd name="T16" fmla="*/ 2147483647 w 10"/>
              <a:gd name="T17" fmla="*/ 2147483647 h 704"/>
              <a:gd name="T18" fmla="*/ 2147483647 w 10"/>
              <a:gd name="T19" fmla="*/ 2147483647 h 704"/>
              <a:gd name="T20" fmla="*/ 0 w 10"/>
              <a:gd name="T21" fmla="*/ 2147483647 h 704"/>
              <a:gd name="T22" fmla="*/ 0 w 10"/>
              <a:gd name="T23" fmla="*/ 2147483647 h 704"/>
              <a:gd name="T24" fmla="*/ 0 w 10"/>
              <a:gd name="T25" fmla="*/ 2147483647 h 704"/>
              <a:gd name="T26" fmla="*/ 0 w 10"/>
              <a:gd name="T27" fmla="*/ 2147483647 h 704"/>
              <a:gd name="T28" fmla="*/ 2147483647 w 10"/>
              <a:gd name="T29" fmla="*/ 2147483647 h 704"/>
              <a:gd name="T30" fmla="*/ 2147483647 w 10"/>
              <a:gd name="T31" fmla="*/ 2147483647 h 704"/>
              <a:gd name="T32" fmla="*/ 0 w 10"/>
              <a:gd name="T33" fmla="*/ 2147483647 h 704"/>
              <a:gd name="T34" fmla="*/ 0 w 10"/>
              <a:gd name="T35" fmla="*/ 2147483647 h 704"/>
              <a:gd name="T36" fmla="*/ 0 w 10"/>
              <a:gd name="T37" fmla="*/ 2147483647 h 704"/>
              <a:gd name="T38" fmla="*/ 0 w 10"/>
              <a:gd name="T39" fmla="*/ 2147483647 h 704"/>
              <a:gd name="T40" fmla="*/ 2147483647 w 10"/>
              <a:gd name="T41" fmla="*/ 2147483647 h 704"/>
              <a:gd name="T42" fmla="*/ 2147483647 w 10"/>
              <a:gd name="T43" fmla="*/ 2147483647 h 704"/>
              <a:gd name="T44" fmla="*/ 0 w 10"/>
              <a:gd name="T45" fmla="*/ 2147483647 h 704"/>
              <a:gd name="T46" fmla="*/ 0 w 10"/>
              <a:gd name="T47" fmla="*/ 2147483647 h 704"/>
              <a:gd name="T48" fmla="*/ 0 w 10"/>
              <a:gd name="T49" fmla="*/ 2147483647 h 704"/>
              <a:gd name="T50" fmla="*/ 0 w 10"/>
              <a:gd name="T51" fmla="*/ 0 h 704"/>
              <a:gd name="T52" fmla="*/ 2147483647 w 10"/>
              <a:gd name="T53" fmla="*/ 0 h 704"/>
              <a:gd name="T54" fmla="*/ 2147483647 w 10"/>
              <a:gd name="T55" fmla="*/ 2147483647 h 704"/>
              <a:gd name="T56" fmla="*/ 0 w 10"/>
              <a:gd name="T57" fmla="*/ 2147483647 h 704"/>
              <a:gd name="T58" fmla="*/ 0 w 10"/>
              <a:gd name="T59" fmla="*/ 2147483647 h 7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4">
                <a:moveTo>
                  <a:pt x="0" y="704"/>
                </a:moveTo>
                <a:lnTo>
                  <a:pt x="0" y="598"/>
                </a:lnTo>
                <a:lnTo>
                  <a:pt x="10" y="598"/>
                </a:lnTo>
                <a:lnTo>
                  <a:pt x="10" y="704"/>
                </a:lnTo>
                <a:lnTo>
                  <a:pt x="0" y="704"/>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0" name="Freeform 25"/>
          <p:cNvSpPr>
            <a:spLocks noEditPoints="1"/>
          </p:cNvSpPr>
          <p:nvPr userDrawn="1"/>
        </p:nvSpPr>
        <p:spPr bwMode="auto">
          <a:xfrm>
            <a:off x="390525" y="1947863"/>
            <a:ext cx="19050" cy="1117600"/>
          </a:xfrm>
          <a:custGeom>
            <a:avLst/>
            <a:gdLst>
              <a:gd name="T0" fmla="*/ 0 w 12"/>
              <a:gd name="T1" fmla="*/ 2147483647 h 704"/>
              <a:gd name="T2" fmla="*/ 0 w 12"/>
              <a:gd name="T3" fmla="*/ 2147483647 h 704"/>
              <a:gd name="T4" fmla="*/ 2147483647 w 12"/>
              <a:gd name="T5" fmla="*/ 2147483647 h 704"/>
              <a:gd name="T6" fmla="*/ 2147483647 w 12"/>
              <a:gd name="T7" fmla="*/ 2147483647 h 704"/>
              <a:gd name="T8" fmla="*/ 0 w 12"/>
              <a:gd name="T9" fmla="*/ 2147483647 h 704"/>
              <a:gd name="T10" fmla="*/ 0 w 12"/>
              <a:gd name="T11" fmla="*/ 2147483647 h 704"/>
              <a:gd name="T12" fmla="*/ 0 w 12"/>
              <a:gd name="T13" fmla="*/ 2147483647 h 704"/>
              <a:gd name="T14" fmla="*/ 0 w 12"/>
              <a:gd name="T15" fmla="*/ 2147483647 h 704"/>
              <a:gd name="T16" fmla="*/ 2147483647 w 12"/>
              <a:gd name="T17" fmla="*/ 2147483647 h 704"/>
              <a:gd name="T18" fmla="*/ 2147483647 w 12"/>
              <a:gd name="T19" fmla="*/ 2147483647 h 704"/>
              <a:gd name="T20" fmla="*/ 0 w 12"/>
              <a:gd name="T21" fmla="*/ 2147483647 h 704"/>
              <a:gd name="T22" fmla="*/ 0 w 12"/>
              <a:gd name="T23" fmla="*/ 2147483647 h 704"/>
              <a:gd name="T24" fmla="*/ 0 w 12"/>
              <a:gd name="T25" fmla="*/ 2147483647 h 704"/>
              <a:gd name="T26" fmla="*/ 0 w 12"/>
              <a:gd name="T27" fmla="*/ 2147483647 h 704"/>
              <a:gd name="T28" fmla="*/ 2147483647 w 12"/>
              <a:gd name="T29" fmla="*/ 2147483647 h 704"/>
              <a:gd name="T30" fmla="*/ 2147483647 w 12"/>
              <a:gd name="T31" fmla="*/ 2147483647 h 704"/>
              <a:gd name="T32" fmla="*/ 0 w 12"/>
              <a:gd name="T33" fmla="*/ 2147483647 h 704"/>
              <a:gd name="T34" fmla="*/ 0 w 12"/>
              <a:gd name="T35" fmla="*/ 2147483647 h 704"/>
              <a:gd name="T36" fmla="*/ 0 w 12"/>
              <a:gd name="T37" fmla="*/ 2147483647 h 704"/>
              <a:gd name="T38" fmla="*/ 0 w 12"/>
              <a:gd name="T39" fmla="*/ 2147483647 h 704"/>
              <a:gd name="T40" fmla="*/ 2147483647 w 12"/>
              <a:gd name="T41" fmla="*/ 2147483647 h 704"/>
              <a:gd name="T42" fmla="*/ 2147483647 w 12"/>
              <a:gd name="T43" fmla="*/ 2147483647 h 704"/>
              <a:gd name="T44" fmla="*/ 0 w 12"/>
              <a:gd name="T45" fmla="*/ 2147483647 h 704"/>
              <a:gd name="T46" fmla="*/ 0 w 12"/>
              <a:gd name="T47" fmla="*/ 2147483647 h 704"/>
              <a:gd name="T48" fmla="*/ 0 w 12"/>
              <a:gd name="T49" fmla="*/ 2147483647 h 704"/>
              <a:gd name="T50" fmla="*/ 0 w 12"/>
              <a:gd name="T51" fmla="*/ 0 h 704"/>
              <a:gd name="T52" fmla="*/ 2147483647 w 12"/>
              <a:gd name="T53" fmla="*/ 0 h 704"/>
              <a:gd name="T54" fmla="*/ 2147483647 w 12"/>
              <a:gd name="T55" fmla="*/ 2147483647 h 704"/>
              <a:gd name="T56" fmla="*/ 0 w 12"/>
              <a:gd name="T57" fmla="*/ 2147483647 h 704"/>
              <a:gd name="T58" fmla="*/ 0 w 12"/>
              <a:gd name="T59" fmla="*/ 2147483647 h 7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 h="704">
                <a:moveTo>
                  <a:pt x="0" y="704"/>
                </a:moveTo>
                <a:lnTo>
                  <a:pt x="0" y="598"/>
                </a:lnTo>
                <a:lnTo>
                  <a:pt x="12" y="598"/>
                </a:lnTo>
                <a:lnTo>
                  <a:pt x="12" y="704"/>
                </a:lnTo>
                <a:lnTo>
                  <a:pt x="0" y="704"/>
                </a:lnTo>
                <a:close/>
                <a:moveTo>
                  <a:pt x="0" y="556"/>
                </a:moveTo>
                <a:lnTo>
                  <a:pt x="0" y="448"/>
                </a:lnTo>
                <a:lnTo>
                  <a:pt x="12" y="448"/>
                </a:lnTo>
                <a:lnTo>
                  <a:pt x="12" y="556"/>
                </a:lnTo>
                <a:lnTo>
                  <a:pt x="0" y="556"/>
                </a:lnTo>
                <a:close/>
                <a:moveTo>
                  <a:pt x="0" y="406"/>
                </a:moveTo>
                <a:lnTo>
                  <a:pt x="0" y="300"/>
                </a:lnTo>
                <a:lnTo>
                  <a:pt x="12" y="300"/>
                </a:lnTo>
                <a:lnTo>
                  <a:pt x="12" y="406"/>
                </a:lnTo>
                <a:lnTo>
                  <a:pt x="0" y="406"/>
                </a:lnTo>
                <a:close/>
                <a:moveTo>
                  <a:pt x="0" y="256"/>
                </a:moveTo>
                <a:lnTo>
                  <a:pt x="0" y="150"/>
                </a:lnTo>
                <a:lnTo>
                  <a:pt x="12" y="150"/>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1" name="Freeform 26"/>
          <p:cNvSpPr>
            <a:spLocks noEditPoints="1"/>
          </p:cNvSpPr>
          <p:nvPr userDrawn="1"/>
        </p:nvSpPr>
        <p:spPr bwMode="auto">
          <a:xfrm>
            <a:off x="295275" y="1947863"/>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2147483647 h 556"/>
              <a:gd name="T28" fmla="*/ 2147483647 w 10"/>
              <a:gd name="T29" fmla="*/ 2147483647 h 556"/>
              <a:gd name="T30" fmla="*/ 2147483647 w 10"/>
              <a:gd name="T31" fmla="*/ 2147483647 h 556"/>
              <a:gd name="T32" fmla="*/ 0 w 10"/>
              <a:gd name="T33" fmla="*/ 2147483647 h 556"/>
              <a:gd name="T34" fmla="*/ 0 w 10"/>
              <a:gd name="T35" fmla="*/ 2147483647 h 556"/>
              <a:gd name="T36" fmla="*/ 0 w 10"/>
              <a:gd name="T37" fmla="*/ 2147483647 h 556"/>
              <a:gd name="T38" fmla="*/ 0 w 10"/>
              <a:gd name="T39" fmla="*/ 0 h 556"/>
              <a:gd name="T40" fmla="*/ 2147483647 w 10"/>
              <a:gd name="T41" fmla="*/ 0 h 556"/>
              <a:gd name="T42" fmla="*/ 2147483647 w 10"/>
              <a:gd name="T43" fmla="*/ 2147483647 h 556"/>
              <a:gd name="T44" fmla="*/ 0 w 10"/>
              <a:gd name="T45" fmla="*/ 2147483647 h 556"/>
              <a:gd name="T46" fmla="*/ 0 w 10"/>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6">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2" name="Freeform 27"/>
          <p:cNvSpPr>
            <a:spLocks noEditPoints="1"/>
          </p:cNvSpPr>
          <p:nvPr userDrawn="1"/>
        </p:nvSpPr>
        <p:spPr bwMode="auto">
          <a:xfrm>
            <a:off x="196850" y="1947863"/>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2147483647 h 556"/>
              <a:gd name="T28" fmla="*/ 2147483647 w 10"/>
              <a:gd name="T29" fmla="*/ 2147483647 h 556"/>
              <a:gd name="T30" fmla="*/ 2147483647 w 10"/>
              <a:gd name="T31" fmla="*/ 2147483647 h 556"/>
              <a:gd name="T32" fmla="*/ 0 w 10"/>
              <a:gd name="T33" fmla="*/ 2147483647 h 556"/>
              <a:gd name="T34" fmla="*/ 0 w 10"/>
              <a:gd name="T35" fmla="*/ 2147483647 h 556"/>
              <a:gd name="T36" fmla="*/ 0 w 10"/>
              <a:gd name="T37" fmla="*/ 2147483647 h 556"/>
              <a:gd name="T38" fmla="*/ 0 w 10"/>
              <a:gd name="T39" fmla="*/ 0 h 556"/>
              <a:gd name="T40" fmla="*/ 2147483647 w 10"/>
              <a:gd name="T41" fmla="*/ 0 h 556"/>
              <a:gd name="T42" fmla="*/ 2147483647 w 10"/>
              <a:gd name="T43" fmla="*/ 2147483647 h 556"/>
              <a:gd name="T44" fmla="*/ 0 w 10"/>
              <a:gd name="T45" fmla="*/ 2147483647 h 556"/>
              <a:gd name="T46" fmla="*/ 0 w 10"/>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6">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3" name="Freeform 28"/>
          <p:cNvSpPr>
            <a:spLocks noEditPoints="1"/>
          </p:cNvSpPr>
          <p:nvPr userDrawn="1"/>
        </p:nvSpPr>
        <p:spPr bwMode="auto">
          <a:xfrm>
            <a:off x="98425" y="1947863"/>
            <a:ext cx="15875" cy="644525"/>
          </a:xfrm>
          <a:custGeom>
            <a:avLst/>
            <a:gdLst>
              <a:gd name="T0" fmla="*/ 0 w 10"/>
              <a:gd name="T1" fmla="*/ 2147483647 h 406"/>
              <a:gd name="T2" fmla="*/ 0 w 10"/>
              <a:gd name="T3" fmla="*/ 2147483647 h 406"/>
              <a:gd name="T4" fmla="*/ 2147483647 w 10"/>
              <a:gd name="T5" fmla="*/ 2147483647 h 406"/>
              <a:gd name="T6" fmla="*/ 2147483647 w 10"/>
              <a:gd name="T7" fmla="*/ 2147483647 h 406"/>
              <a:gd name="T8" fmla="*/ 0 w 10"/>
              <a:gd name="T9" fmla="*/ 2147483647 h 406"/>
              <a:gd name="T10" fmla="*/ 0 w 10"/>
              <a:gd name="T11" fmla="*/ 2147483647 h 406"/>
              <a:gd name="T12" fmla="*/ 0 w 10"/>
              <a:gd name="T13" fmla="*/ 2147483647 h 406"/>
              <a:gd name="T14" fmla="*/ 0 w 10"/>
              <a:gd name="T15" fmla="*/ 2147483647 h 406"/>
              <a:gd name="T16" fmla="*/ 2147483647 w 10"/>
              <a:gd name="T17" fmla="*/ 2147483647 h 406"/>
              <a:gd name="T18" fmla="*/ 2147483647 w 10"/>
              <a:gd name="T19" fmla="*/ 2147483647 h 406"/>
              <a:gd name="T20" fmla="*/ 0 w 10"/>
              <a:gd name="T21" fmla="*/ 2147483647 h 406"/>
              <a:gd name="T22" fmla="*/ 0 w 10"/>
              <a:gd name="T23" fmla="*/ 2147483647 h 406"/>
              <a:gd name="T24" fmla="*/ 0 w 10"/>
              <a:gd name="T25" fmla="*/ 2147483647 h 406"/>
              <a:gd name="T26" fmla="*/ 0 w 10"/>
              <a:gd name="T27" fmla="*/ 0 h 406"/>
              <a:gd name="T28" fmla="*/ 2147483647 w 10"/>
              <a:gd name="T29" fmla="*/ 0 h 406"/>
              <a:gd name="T30" fmla="*/ 2147483647 w 10"/>
              <a:gd name="T31" fmla="*/ 2147483647 h 406"/>
              <a:gd name="T32" fmla="*/ 0 w 10"/>
              <a:gd name="T33" fmla="*/ 2147483647 h 406"/>
              <a:gd name="T34" fmla="*/ 0 w 10"/>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406">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4" name="Freeform 29"/>
          <p:cNvSpPr>
            <a:spLocks noEditPoints="1"/>
          </p:cNvSpPr>
          <p:nvPr userDrawn="1"/>
        </p:nvSpPr>
        <p:spPr bwMode="auto">
          <a:xfrm>
            <a:off x="0" y="995363"/>
            <a:ext cx="603250" cy="1358900"/>
          </a:xfrm>
          <a:custGeom>
            <a:avLst/>
            <a:gdLst>
              <a:gd name="T0" fmla="*/ 0 w 380"/>
              <a:gd name="T1" fmla="*/ 2147483647 h 856"/>
              <a:gd name="T2" fmla="*/ 2147483647 w 380"/>
              <a:gd name="T3" fmla="*/ 2147483647 h 856"/>
              <a:gd name="T4" fmla="*/ 0 w 380"/>
              <a:gd name="T5" fmla="*/ 2147483647 h 856"/>
              <a:gd name="T6" fmla="*/ 0 w 380"/>
              <a:gd name="T7" fmla="*/ 2147483647 h 856"/>
              <a:gd name="T8" fmla="*/ 2147483647 w 380"/>
              <a:gd name="T9" fmla="*/ 2147483647 h 856"/>
              <a:gd name="T10" fmla="*/ 0 w 380"/>
              <a:gd name="T11" fmla="*/ 2147483647 h 856"/>
              <a:gd name="T12" fmla="*/ 2147483647 w 380"/>
              <a:gd name="T13" fmla="*/ 2147483647 h 856"/>
              <a:gd name="T14" fmla="*/ 2147483647 w 380"/>
              <a:gd name="T15" fmla="*/ 2147483647 h 856"/>
              <a:gd name="T16" fmla="*/ 2147483647 w 380"/>
              <a:gd name="T17" fmla="*/ 2147483647 h 856"/>
              <a:gd name="T18" fmla="*/ 2147483647 w 380"/>
              <a:gd name="T19" fmla="*/ 2147483647 h 856"/>
              <a:gd name="T20" fmla="*/ 2147483647 w 380"/>
              <a:gd name="T21" fmla="*/ 2147483647 h 856"/>
              <a:gd name="T22" fmla="*/ 2147483647 w 380"/>
              <a:gd name="T23" fmla="*/ 2147483647 h 856"/>
              <a:gd name="T24" fmla="*/ 2147483647 w 380"/>
              <a:gd name="T25" fmla="*/ 2147483647 h 856"/>
              <a:gd name="T26" fmla="*/ 2147483647 w 380"/>
              <a:gd name="T27" fmla="*/ 2147483647 h 856"/>
              <a:gd name="T28" fmla="*/ 2147483647 w 380"/>
              <a:gd name="T29" fmla="*/ 2147483647 h 856"/>
              <a:gd name="T30" fmla="*/ 2147483647 w 380"/>
              <a:gd name="T31" fmla="*/ 2147483647 h 856"/>
              <a:gd name="T32" fmla="*/ 2147483647 w 380"/>
              <a:gd name="T33" fmla="*/ 2147483647 h 856"/>
              <a:gd name="T34" fmla="*/ 2147483647 w 380"/>
              <a:gd name="T35" fmla="*/ 2147483647 h 856"/>
              <a:gd name="T36" fmla="*/ 2147483647 w 380"/>
              <a:gd name="T37" fmla="*/ 2147483647 h 856"/>
              <a:gd name="T38" fmla="*/ 2147483647 w 380"/>
              <a:gd name="T39" fmla="*/ 2147483647 h 856"/>
              <a:gd name="T40" fmla="*/ 2147483647 w 380"/>
              <a:gd name="T41" fmla="*/ 2147483647 h 856"/>
              <a:gd name="T42" fmla="*/ 2147483647 w 380"/>
              <a:gd name="T43" fmla="*/ 2147483647 h 856"/>
              <a:gd name="T44" fmla="*/ 2147483647 w 380"/>
              <a:gd name="T45" fmla="*/ 2147483647 h 856"/>
              <a:gd name="T46" fmla="*/ 2147483647 w 380"/>
              <a:gd name="T47" fmla="*/ 2147483647 h 856"/>
              <a:gd name="T48" fmla="*/ 0 w 380"/>
              <a:gd name="T49" fmla="*/ 2147483647 h 856"/>
              <a:gd name="T50" fmla="*/ 2147483647 w 380"/>
              <a:gd name="T51" fmla="*/ 2147483647 h 856"/>
              <a:gd name="T52" fmla="*/ 0 w 380"/>
              <a:gd name="T53" fmla="*/ 2147483647 h 856"/>
              <a:gd name="T54" fmla="*/ 2147483647 w 380"/>
              <a:gd name="T55" fmla="*/ 2147483647 h 856"/>
              <a:gd name="T56" fmla="*/ 2147483647 w 380"/>
              <a:gd name="T57" fmla="*/ 2147483647 h 856"/>
              <a:gd name="T58" fmla="*/ 2147483647 w 380"/>
              <a:gd name="T59" fmla="*/ 2147483647 h 856"/>
              <a:gd name="T60" fmla="*/ 2147483647 w 380"/>
              <a:gd name="T61" fmla="*/ 2147483647 h 856"/>
              <a:gd name="T62" fmla="*/ 2147483647 w 380"/>
              <a:gd name="T63" fmla="*/ 2147483647 h 856"/>
              <a:gd name="T64" fmla="*/ 2147483647 w 380"/>
              <a:gd name="T65" fmla="*/ 2147483647 h 856"/>
              <a:gd name="T66" fmla="*/ 2147483647 w 380"/>
              <a:gd name="T67" fmla="*/ 2147483647 h 856"/>
              <a:gd name="T68" fmla="*/ 2147483647 w 380"/>
              <a:gd name="T69" fmla="*/ 2147483647 h 856"/>
              <a:gd name="T70" fmla="*/ 2147483647 w 380"/>
              <a:gd name="T71" fmla="*/ 2147483647 h 856"/>
              <a:gd name="T72" fmla="*/ 2147483647 w 380"/>
              <a:gd name="T73" fmla="*/ 2147483647 h 856"/>
              <a:gd name="T74" fmla="*/ 2147483647 w 380"/>
              <a:gd name="T75" fmla="*/ 2147483647 h 856"/>
              <a:gd name="T76" fmla="*/ 2147483647 w 380"/>
              <a:gd name="T77" fmla="*/ 2147483647 h 856"/>
              <a:gd name="T78" fmla="*/ 0 w 380"/>
              <a:gd name="T79" fmla="*/ 2147483647 h 856"/>
              <a:gd name="T80" fmla="*/ 2147483647 w 380"/>
              <a:gd name="T81" fmla="*/ 2147483647 h 856"/>
              <a:gd name="T82" fmla="*/ 0 w 380"/>
              <a:gd name="T83" fmla="*/ 2147483647 h 856"/>
              <a:gd name="T84" fmla="*/ 2147483647 w 380"/>
              <a:gd name="T85" fmla="*/ 2147483647 h 856"/>
              <a:gd name="T86" fmla="*/ 2147483647 w 380"/>
              <a:gd name="T87" fmla="*/ 2147483647 h 856"/>
              <a:gd name="T88" fmla="*/ 2147483647 w 380"/>
              <a:gd name="T89" fmla="*/ 2147483647 h 856"/>
              <a:gd name="T90" fmla="*/ 0 w 380"/>
              <a:gd name="T91" fmla="*/ 2147483647 h 856"/>
              <a:gd name="T92" fmla="*/ 2147483647 w 380"/>
              <a:gd name="T93" fmla="*/ 2147483647 h 856"/>
              <a:gd name="T94" fmla="*/ 0 w 380"/>
              <a:gd name="T95" fmla="*/ 2147483647 h 856"/>
              <a:gd name="T96" fmla="*/ 0 w 380"/>
              <a:gd name="T97" fmla="*/ 0 h 856"/>
              <a:gd name="T98" fmla="*/ 2147483647 w 380"/>
              <a:gd name="T99" fmla="*/ 2147483647 h 856"/>
              <a:gd name="T100" fmla="*/ 0 w 380"/>
              <a:gd name="T101" fmla="*/ 2147483647 h 8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80" h="856">
                <a:moveTo>
                  <a:pt x="0" y="856"/>
                </a:moveTo>
                <a:lnTo>
                  <a:pt x="0" y="750"/>
                </a:lnTo>
                <a:lnTo>
                  <a:pt x="12" y="750"/>
                </a:lnTo>
                <a:lnTo>
                  <a:pt x="12" y="856"/>
                </a:lnTo>
                <a:lnTo>
                  <a:pt x="0" y="856"/>
                </a:lnTo>
                <a:close/>
                <a:moveTo>
                  <a:pt x="0" y="706"/>
                </a:moveTo>
                <a:lnTo>
                  <a:pt x="0" y="600"/>
                </a:lnTo>
                <a:lnTo>
                  <a:pt x="12" y="600"/>
                </a:lnTo>
                <a:lnTo>
                  <a:pt x="12" y="706"/>
                </a:lnTo>
                <a:lnTo>
                  <a:pt x="0" y="706"/>
                </a:lnTo>
                <a:close/>
                <a:moveTo>
                  <a:pt x="370" y="556"/>
                </a:moveTo>
                <a:lnTo>
                  <a:pt x="370" y="450"/>
                </a:lnTo>
                <a:lnTo>
                  <a:pt x="380" y="450"/>
                </a:lnTo>
                <a:lnTo>
                  <a:pt x="380" y="556"/>
                </a:lnTo>
                <a:lnTo>
                  <a:pt x="370" y="556"/>
                </a:lnTo>
                <a:close/>
                <a:moveTo>
                  <a:pt x="308" y="556"/>
                </a:moveTo>
                <a:lnTo>
                  <a:pt x="308" y="450"/>
                </a:lnTo>
                <a:lnTo>
                  <a:pt x="318" y="450"/>
                </a:lnTo>
                <a:lnTo>
                  <a:pt x="318" y="556"/>
                </a:lnTo>
                <a:lnTo>
                  <a:pt x="308" y="556"/>
                </a:lnTo>
                <a:close/>
                <a:moveTo>
                  <a:pt x="246" y="556"/>
                </a:moveTo>
                <a:lnTo>
                  <a:pt x="246" y="450"/>
                </a:lnTo>
                <a:lnTo>
                  <a:pt x="258" y="450"/>
                </a:lnTo>
                <a:lnTo>
                  <a:pt x="258" y="556"/>
                </a:lnTo>
                <a:lnTo>
                  <a:pt x="246" y="556"/>
                </a:lnTo>
                <a:close/>
                <a:moveTo>
                  <a:pt x="186" y="556"/>
                </a:moveTo>
                <a:lnTo>
                  <a:pt x="186" y="450"/>
                </a:lnTo>
                <a:lnTo>
                  <a:pt x="196" y="450"/>
                </a:lnTo>
                <a:lnTo>
                  <a:pt x="196" y="556"/>
                </a:lnTo>
                <a:lnTo>
                  <a:pt x="186" y="556"/>
                </a:lnTo>
                <a:close/>
                <a:moveTo>
                  <a:pt x="124" y="556"/>
                </a:moveTo>
                <a:lnTo>
                  <a:pt x="124" y="450"/>
                </a:lnTo>
                <a:lnTo>
                  <a:pt x="134" y="450"/>
                </a:lnTo>
                <a:lnTo>
                  <a:pt x="134" y="556"/>
                </a:lnTo>
                <a:lnTo>
                  <a:pt x="124" y="556"/>
                </a:lnTo>
                <a:close/>
                <a:moveTo>
                  <a:pt x="62" y="556"/>
                </a:moveTo>
                <a:lnTo>
                  <a:pt x="62" y="450"/>
                </a:lnTo>
                <a:lnTo>
                  <a:pt x="72" y="450"/>
                </a:lnTo>
                <a:lnTo>
                  <a:pt x="72" y="556"/>
                </a:lnTo>
                <a:lnTo>
                  <a:pt x="62" y="556"/>
                </a:lnTo>
                <a:close/>
                <a:moveTo>
                  <a:pt x="0" y="556"/>
                </a:moveTo>
                <a:lnTo>
                  <a:pt x="0" y="450"/>
                </a:lnTo>
                <a:lnTo>
                  <a:pt x="12" y="450"/>
                </a:lnTo>
                <a:lnTo>
                  <a:pt x="12" y="556"/>
                </a:lnTo>
                <a:lnTo>
                  <a:pt x="0" y="556"/>
                </a:lnTo>
                <a:close/>
                <a:moveTo>
                  <a:pt x="246" y="406"/>
                </a:moveTo>
                <a:lnTo>
                  <a:pt x="246" y="300"/>
                </a:lnTo>
                <a:lnTo>
                  <a:pt x="258" y="300"/>
                </a:lnTo>
                <a:lnTo>
                  <a:pt x="258" y="406"/>
                </a:lnTo>
                <a:lnTo>
                  <a:pt x="246" y="406"/>
                </a:lnTo>
                <a:close/>
                <a:moveTo>
                  <a:pt x="186" y="406"/>
                </a:moveTo>
                <a:lnTo>
                  <a:pt x="186" y="300"/>
                </a:lnTo>
                <a:lnTo>
                  <a:pt x="196" y="300"/>
                </a:lnTo>
                <a:lnTo>
                  <a:pt x="196" y="406"/>
                </a:lnTo>
                <a:lnTo>
                  <a:pt x="186" y="406"/>
                </a:lnTo>
                <a:close/>
                <a:moveTo>
                  <a:pt x="124" y="406"/>
                </a:moveTo>
                <a:lnTo>
                  <a:pt x="124" y="300"/>
                </a:lnTo>
                <a:lnTo>
                  <a:pt x="134" y="300"/>
                </a:lnTo>
                <a:lnTo>
                  <a:pt x="134" y="406"/>
                </a:lnTo>
                <a:lnTo>
                  <a:pt x="124" y="406"/>
                </a:lnTo>
                <a:close/>
                <a:moveTo>
                  <a:pt x="62" y="406"/>
                </a:moveTo>
                <a:lnTo>
                  <a:pt x="62" y="300"/>
                </a:lnTo>
                <a:lnTo>
                  <a:pt x="72" y="300"/>
                </a:lnTo>
                <a:lnTo>
                  <a:pt x="72" y="406"/>
                </a:lnTo>
                <a:lnTo>
                  <a:pt x="62" y="406"/>
                </a:lnTo>
                <a:close/>
                <a:moveTo>
                  <a:pt x="0" y="406"/>
                </a:moveTo>
                <a:lnTo>
                  <a:pt x="0" y="300"/>
                </a:lnTo>
                <a:lnTo>
                  <a:pt x="12" y="300"/>
                </a:lnTo>
                <a:lnTo>
                  <a:pt x="12" y="406"/>
                </a:lnTo>
                <a:lnTo>
                  <a:pt x="0" y="406"/>
                </a:lnTo>
                <a:close/>
                <a:moveTo>
                  <a:pt x="62" y="256"/>
                </a:moveTo>
                <a:lnTo>
                  <a:pt x="62" y="150"/>
                </a:lnTo>
                <a:lnTo>
                  <a:pt x="72" y="150"/>
                </a:lnTo>
                <a:lnTo>
                  <a:pt x="72" y="256"/>
                </a:lnTo>
                <a:lnTo>
                  <a:pt x="62" y="256"/>
                </a:lnTo>
                <a:close/>
                <a:moveTo>
                  <a:pt x="0" y="256"/>
                </a:moveTo>
                <a:lnTo>
                  <a:pt x="0" y="150"/>
                </a:lnTo>
                <a:lnTo>
                  <a:pt x="12" y="150"/>
                </a:lnTo>
                <a:lnTo>
                  <a:pt x="12" y="256"/>
                </a:lnTo>
                <a:lnTo>
                  <a:pt x="0" y="256"/>
                </a:lnTo>
                <a:close/>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5" name="Freeform 30"/>
          <p:cNvSpPr>
            <a:spLocks noEditPoints="1"/>
          </p:cNvSpPr>
          <p:nvPr userDrawn="1"/>
        </p:nvSpPr>
        <p:spPr bwMode="auto">
          <a:xfrm>
            <a:off x="1273175" y="2659063"/>
            <a:ext cx="19050" cy="4206875"/>
          </a:xfrm>
          <a:custGeom>
            <a:avLst/>
            <a:gdLst>
              <a:gd name="T0" fmla="*/ 0 w 12"/>
              <a:gd name="T1" fmla="*/ 2147483647 h 2650"/>
              <a:gd name="T2" fmla="*/ 2147483647 w 12"/>
              <a:gd name="T3" fmla="*/ 2147483647 h 2650"/>
              <a:gd name="T4" fmla="*/ 0 w 12"/>
              <a:gd name="T5" fmla="*/ 2147483647 h 2650"/>
              <a:gd name="T6" fmla="*/ 0 w 12"/>
              <a:gd name="T7" fmla="*/ 2147483647 h 2650"/>
              <a:gd name="T8" fmla="*/ 2147483647 w 12"/>
              <a:gd name="T9" fmla="*/ 2147483647 h 2650"/>
              <a:gd name="T10" fmla="*/ 0 w 12"/>
              <a:gd name="T11" fmla="*/ 2147483647 h 2650"/>
              <a:gd name="T12" fmla="*/ 0 w 12"/>
              <a:gd name="T13" fmla="*/ 2147483647 h 2650"/>
              <a:gd name="T14" fmla="*/ 2147483647 w 12"/>
              <a:gd name="T15" fmla="*/ 2147483647 h 2650"/>
              <a:gd name="T16" fmla="*/ 0 w 12"/>
              <a:gd name="T17" fmla="*/ 2147483647 h 2650"/>
              <a:gd name="T18" fmla="*/ 0 w 12"/>
              <a:gd name="T19" fmla="*/ 2147483647 h 2650"/>
              <a:gd name="T20" fmla="*/ 2147483647 w 12"/>
              <a:gd name="T21" fmla="*/ 2147483647 h 2650"/>
              <a:gd name="T22" fmla="*/ 0 w 12"/>
              <a:gd name="T23" fmla="*/ 2147483647 h 2650"/>
              <a:gd name="T24" fmla="*/ 0 w 12"/>
              <a:gd name="T25" fmla="*/ 2147483647 h 2650"/>
              <a:gd name="T26" fmla="*/ 2147483647 w 12"/>
              <a:gd name="T27" fmla="*/ 2147483647 h 2650"/>
              <a:gd name="T28" fmla="*/ 0 w 12"/>
              <a:gd name="T29" fmla="*/ 2147483647 h 2650"/>
              <a:gd name="T30" fmla="*/ 0 w 12"/>
              <a:gd name="T31" fmla="*/ 2147483647 h 2650"/>
              <a:gd name="T32" fmla="*/ 2147483647 w 12"/>
              <a:gd name="T33" fmla="*/ 2147483647 h 2650"/>
              <a:gd name="T34" fmla="*/ 0 w 12"/>
              <a:gd name="T35" fmla="*/ 2147483647 h 2650"/>
              <a:gd name="T36" fmla="*/ 0 w 12"/>
              <a:gd name="T37" fmla="*/ 2147483647 h 2650"/>
              <a:gd name="T38" fmla="*/ 2147483647 w 12"/>
              <a:gd name="T39" fmla="*/ 2147483647 h 2650"/>
              <a:gd name="T40" fmla="*/ 0 w 12"/>
              <a:gd name="T41" fmla="*/ 2147483647 h 2650"/>
              <a:gd name="T42" fmla="*/ 0 w 12"/>
              <a:gd name="T43" fmla="*/ 2147483647 h 2650"/>
              <a:gd name="T44" fmla="*/ 2147483647 w 12"/>
              <a:gd name="T45" fmla="*/ 2147483647 h 2650"/>
              <a:gd name="T46" fmla="*/ 0 w 12"/>
              <a:gd name="T47" fmla="*/ 2147483647 h 2650"/>
              <a:gd name="T48" fmla="*/ 0 w 12"/>
              <a:gd name="T49" fmla="*/ 2147483647 h 2650"/>
              <a:gd name="T50" fmla="*/ 2147483647 w 12"/>
              <a:gd name="T51" fmla="*/ 2147483647 h 2650"/>
              <a:gd name="T52" fmla="*/ 0 w 12"/>
              <a:gd name="T53" fmla="*/ 2147483647 h 2650"/>
              <a:gd name="T54" fmla="*/ 0 w 12"/>
              <a:gd name="T55" fmla="*/ 2147483647 h 2650"/>
              <a:gd name="T56" fmla="*/ 2147483647 w 12"/>
              <a:gd name="T57" fmla="*/ 2147483647 h 2650"/>
              <a:gd name="T58" fmla="*/ 0 w 12"/>
              <a:gd name="T59" fmla="*/ 2147483647 h 2650"/>
              <a:gd name="T60" fmla="*/ 0 w 12"/>
              <a:gd name="T61" fmla="*/ 2147483647 h 2650"/>
              <a:gd name="T62" fmla="*/ 2147483647 w 12"/>
              <a:gd name="T63" fmla="*/ 2147483647 h 2650"/>
              <a:gd name="T64" fmla="*/ 0 w 12"/>
              <a:gd name="T65" fmla="*/ 2147483647 h 2650"/>
              <a:gd name="T66" fmla="*/ 0 w 12"/>
              <a:gd name="T67" fmla="*/ 2147483647 h 2650"/>
              <a:gd name="T68" fmla="*/ 2147483647 w 12"/>
              <a:gd name="T69" fmla="*/ 2147483647 h 2650"/>
              <a:gd name="T70" fmla="*/ 0 w 12"/>
              <a:gd name="T71" fmla="*/ 2147483647 h 2650"/>
              <a:gd name="T72" fmla="*/ 0 w 12"/>
              <a:gd name="T73" fmla="*/ 2147483647 h 2650"/>
              <a:gd name="T74" fmla="*/ 2147483647 w 12"/>
              <a:gd name="T75" fmla="*/ 2147483647 h 2650"/>
              <a:gd name="T76" fmla="*/ 0 w 12"/>
              <a:gd name="T77" fmla="*/ 2147483647 h 2650"/>
              <a:gd name="T78" fmla="*/ 0 w 12"/>
              <a:gd name="T79" fmla="*/ 2147483647 h 2650"/>
              <a:gd name="T80" fmla="*/ 2147483647 w 12"/>
              <a:gd name="T81" fmla="*/ 2147483647 h 2650"/>
              <a:gd name="T82" fmla="*/ 0 w 12"/>
              <a:gd name="T83" fmla="*/ 2147483647 h 2650"/>
              <a:gd name="T84" fmla="*/ 0 w 12"/>
              <a:gd name="T85" fmla="*/ 2147483647 h 2650"/>
              <a:gd name="T86" fmla="*/ 2147483647 w 12"/>
              <a:gd name="T87" fmla="*/ 2147483647 h 2650"/>
              <a:gd name="T88" fmla="*/ 0 w 12"/>
              <a:gd name="T89" fmla="*/ 2147483647 h 2650"/>
              <a:gd name="T90" fmla="*/ 0 w 12"/>
              <a:gd name="T91" fmla="*/ 2147483647 h 2650"/>
              <a:gd name="T92" fmla="*/ 2147483647 w 12"/>
              <a:gd name="T93" fmla="*/ 2147483647 h 2650"/>
              <a:gd name="T94" fmla="*/ 0 w 12"/>
              <a:gd name="T95" fmla="*/ 2147483647 h 2650"/>
              <a:gd name="T96" fmla="*/ 0 w 12"/>
              <a:gd name="T97" fmla="*/ 2147483647 h 2650"/>
              <a:gd name="T98" fmla="*/ 2147483647 w 12"/>
              <a:gd name="T99" fmla="*/ 2147483647 h 2650"/>
              <a:gd name="T100" fmla="*/ 0 w 12"/>
              <a:gd name="T101" fmla="*/ 2147483647 h 2650"/>
              <a:gd name="T102" fmla="*/ 0 w 12"/>
              <a:gd name="T103" fmla="*/ 0 h 2650"/>
              <a:gd name="T104" fmla="*/ 2147483647 w 12"/>
              <a:gd name="T105" fmla="*/ 2147483647 h 2650"/>
              <a:gd name="T106" fmla="*/ 0 w 12"/>
              <a:gd name="T107" fmla="*/ 2147483647 h 26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 h="2650">
                <a:moveTo>
                  <a:pt x="0" y="2650"/>
                </a:moveTo>
                <a:lnTo>
                  <a:pt x="0" y="2544"/>
                </a:lnTo>
                <a:lnTo>
                  <a:pt x="12" y="2544"/>
                </a:lnTo>
                <a:lnTo>
                  <a:pt x="12" y="2650"/>
                </a:lnTo>
                <a:lnTo>
                  <a:pt x="0" y="2650"/>
                </a:lnTo>
                <a:close/>
                <a:moveTo>
                  <a:pt x="0" y="2502"/>
                </a:moveTo>
                <a:lnTo>
                  <a:pt x="0" y="2394"/>
                </a:lnTo>
                <a:lnTo>
                  <a:pt x="12" y="2394"/>
                </a:lnTo>
                <a:lnTo>
                  <a:pt x="12" y="2502"/>
                </a:lnTo>
                <a:lnTo>
                  <a:pt x="0" y="2502"/>
                </a:lnTo>
                <a:close/>
                <a:moveTo>
                  <a:pt x="0" y="2352"/>
                </a:moveTo>
                <a:lnTo>
                  <a:pt x="0" y="2244"/>
                </a:lnTo>
                <a:lnTo>
                  <a:pt x="12" y="2244"/>
                </a:lnTo>
                <a:lnTo>
                  <a:pt x="12" y="2352"/>
                </a:lnTo>
                <a:lnTo>
                  <a:pt x="0" y="2352"/>
                </a:lnTo>
                <a:close/>
                <a:moveTo>
                  <a:pt x="0" y="2202"/>
                </a:moveTo>
                <a:lnTo>
                  <a:pt x="0" y="2096"/>
                </a:lnTo>
                <a:lnTo>
                  <a:pt x="12" y="2096"/>
                </a:lnTo>
                <a:lnTo>
                  <a:pt x="12" y="2202"/>
                </a:lnTo>
                <a:lnTo>
                  <a:pt x="0" y="2202"/>
                </a:lnTo>
                <a:close/>
                <a:moveTo>
                  <a:pt x="0" y="2052"/>
                </a:moveTo>
                <a:lnTo>
                  <a:pt x="0" y="1946"/>
                </a:lnTo>
                <a:lnTo>
                  <a:pt x="12" y="1946"/>
                </a:lnTo>
                <a:lnTo>
                  <a:pt x="12" y="2052"/>
                </a:lnTo>
                <a:lnTo>
                  <a:pt x="0" y="2052"/>
                </a:lnTo>
                <a:close/>
                <a:moveTo>
                  <a:pt x="0" y="1902"/>
                </a:moveTo>
                <a:lnTo>
                  <a:pt x="0" y="1796"/>
                </a:lnTo>
                <a:lnTo>
                  <a:pt x="12" y="1796"/>
                </a:lnTo>
                <a:lnTo>
                  <a:pt x="12" y="1902"/>
                </a:lnTo>
                <a:lnTo>
                  <a:pt x="0" y="1902"/>
                </a:lnTo>
                <a:close/>
                <a:moveTo>
                  <a:pt x="0" y="1754"/>
                </a:moveTo>
                <a:lnTo>
                  <a:pt x="0" y="1646"/>
                </a:lnTo>
                <a:lnTo>
                  <a:pt x="12" y="1646"/>
                </a:lnTo>
                <a:lnTo>
                  <a:pt x="12" y="1754"/>
                </a:lnTo>
                <a:lnTo>
                  <a:pt x="0" y="1754"/>
                </a:lnTo>
                <a:close/>
                <a:moveTo>
                  <a:pt x="0" y="1604"/>
                </a:moveTo>
                <a:lnTo>
                  <a:pt x="0" y="1496"/>
                </a:lnTo>
                <a:lnTo>
                  <a:pt x="12" y="1496"/>
                </a:lnTo>
                <a:lnTo>
                  <a:pt x="12" y="1604"/>
                </a:lnTo>
                <a:lnTo>
                  <a:pt x="0" y="1604"/>
                </a:lnTo>
                <a:close/>
                <a:moveTo>
                  <a:pt x="0" y="1454"/>
                </a:moveTo>
                <a:lnTo>
                  <a:pt x="0" y="1348"/>
                </a:lnTo>
                <a:lnTo>
                  <a:pt x="12" y="1348"/>
                </a:lnTo>
                <a:lnTo>
                  <a:pt x="12" y="1454"/>
                </a:lnTo>
                <a:lnTo>
                  <a:pt x="0" y="1454"/>
                </a:lnTo>
                <a:close/>
                <a:moveTo>
                  <a:pt x="0" y="1304"/>
                </a:moveTo>
                <a:lnTo>
                  <a:pt x="0" y="1198"/>
                </a:lnTo>
                <a:lnTo>
                  <a:pt x="12" y="1198"/>
                </a:lnTo>
                <a:lnTo>
                  <a:pt x="12" y="1304"/>
                </a:lnTo>
                <a:lnTo>
                  <a:pt x="0" y="1304"/>
                </a:lnTo>
                <a:close/>
                <a:moveTo>
                  <a:pt x="0" y="1154"/>
                </a:moveTo>
                <a:lnTo>
                  <a:pt x="0" y="1048"/>
                </a:lnTo>
                <a:lnTo>
                  <a:pt x="12" y="1048"/>
                </a:lnTo>
                <a:lnTo>
                  <a:pt x="12" y="1154"/>
                </a:lnTo>
                <a:lnTo>
                  <a:pt x="0" y="1154"/>
                </a:lnTo>
                <a:close/>
                <a:moveTo>
                  <a:pt x="0" y="1004"/>
                </a:moveTo>
                <a:lnTo>
                  <a:pt x="0" y="898"/>
                </a:lnTo>
                <a:lnTo>
                  <a:pt x="12" y="898"/>
                </a:lnTo>
                <a:lnTo>
                  <a:pt x="12" y="1004"/>
                </a:lnTo>
                <a:lnTo>
                  <a:pt x="0" y="1004"/>
                </a:lnTo>
                <a:close/>
                <a:moveTo>
                  <a:pt x="0" y="856"/>
                </a:moveTo>
                <a:lnTo>
                  <a:pt x="0" y="748"/>
                </a:lnTo>
                <a:lnTo>
                  <a:pt x="12" y="748"/>
                </a:lnTo>
                <a:lnTo>
                  <a:pt x="12" y="856"/>
                </a:lnTo>
                <a:lnTo>
                  <a:pt x="0" y="856"/>
                </a:lnTo>
                <a:close/>
                <a:moveTo>
                  <a:pt x="0" y="706"/>
                </a:moveTo>
                <a:lnTo>
                  <a:pt x="0" y="600"/>
                </a:lnTo>
                <a:lnTo>
                  <a:pt x="12" y="600"/>
                </a:lnTo>
                <a:lnTo>
                  <a:pt x="12" y="706"/>
                </a:lnTo>
                <a:lnTo>
                  <a:pt x="0" y="706"/>
                </a:lnTo>
                <a:close/>
                <a:moveTo>
                  <a:pt x="0" y="556"/>
                </a:moveTo>
                <a:lnTo>
                  <a:pt x="0" y="450"/>
                </a:lnTo>
                <a:lnTo>
                  <a:pt x="12" y="450"/>
                </a:lnTo>
                <a:lnTo>
                  <a:pt x="12" y="556"/>
                </a:lnTo>
                <a:lnTo>
                  <a:pt x="0" y="556"/>
                </a:lnTo>
                <a:close/>
                <a:moveTo>
                  <a:pt x="0" y="406"/>
                </a:moveTo>
                <a:lnTo>
                  <a:pt x="0" y="300"/>
                </a:lnTo>
                <a:lnTo>
                  <a:pt x="12" y="300"/>
                </a:lnTo>
                <a:lnTo>
                  <a:pt x="12" y="406"/>
                </a:lnTo>
                <a:lnTo>
                  <a:pt x="0" y="406"/>
                </a:lnTo>
                <a:close/>
                <a:moveTo>
                  <a:pt x="0" y="256"/>
                </a:moveTo>
                <a:lnTo>
                  <a:pt x="0" y="150"/>
                </a:lnTo>
                <a:lnTo>
                  <a:pt x="12" y="150"/>
                </a:lnTo>
                <a:lnTo>
                  <a:pt x="12" y="256"/>
                </a:lnTo>
                <a:lnTo>
                  <a:pt x="0" y="256"/>
                </a:lnTo>
                <a:close/>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6" name="Freeform 31"/>
          <p:cNvSpPr>
            <a:spLocks noEditPoints="1"/>
          </p:cNvSpPr>
          <p:nvPr userDrawn="1"/>
        </p:nvSpPr>
        <p:spPr bwMode="auto">
          <a:xfrm>
            <a:off x="1177925" y="2659063"/>
            <a:ext cx="15875" cy="1358900"/>
          </a:xfrm>
          <a:custGeom>
            <a:avLst/>
            <a:gdLst>
              <a:gd name="T0" fmla="*/ 0 w 10"/>
              <a:gd name="T1" fmla="*/ 2147483647 h 856"/>
              <a:gd name="T2" fmla="*/ 0 w 10"/>
              <a:gd name="T3" fmla="*/ 2147483647 h 856"/>
              <a:gd name="T4" fmla="*/ 2147483647 w 10"/>
              <a:gd name="T5" fmla="*/ 2147483647 h 856"/>
              <a:gd name="T6" fmla="*/ 2147483647 w 10"/>
              <a:gd name="T7" fmla="*/ 2147483647 h 856"/>
              <a:gd name="T8" fmla="*/ 0 w 10"/>
              <a:gd name="T9" fmla="*/ 2147483647 h 856"/>
              <a:gd name="T10" fmla="*/ 0 w 10"/>
              <a:gd name="T11" fmla="*/ 2147483647 h 856"/>
              <a:gd name="T12" fmla="*/ 0 w 10"/>
              <a:gd name="T13" fmla="*/ 2147483647 h 856"/>
              <a:gd name="T14" fmla="*/ 0 w 10"/>
              <a:gd name="T15" fmla="*/ 2147483647 h 856"/>
              <a:gd name="T16" fmla="*/ 2147483647 w 10"/>
              <a:gd name="T17" fmla="*/ 2147483647 h 856"/>
              <a:gd name="T18" fmla="*/ 2147483647 w 10"/>
              <a:gd name="T19" fmla="*/ 2147483647 h 856"/>
              <a:gd name="T20" fmla="*/ 0 w 10"/>
              <a:gd name="T21" fmla="*/ 2147483647 h 856"/>
              <a:gd name="T22" fmla="*/ 0 w 10"/>
              <a:gd name="T23" fmla="*/ 2147483647 h 856"/>
              <a:gd name="T24" fmla="*/ 0 w 10"/>
              <a:gd name="T25" fmla="*/ 2147483647 h 856"/>
              <a:gd name="T26" fmla="*/ 0 w 10"/>
              <a:gd name="T27" fmla="*/ 2147483647 h 856"/>
              <a:gd name="T28" fmla="*/ 2147483647 w 10"/>
              <a:gd name="T29" fmla="*/ 2147483647 h 856"/>
              <a:gd name="T30" fmla="*/ 2147483647 w 10"/>
              <a:gd name="T31" fmla="*/ 2147483647 h 856"/>
              <a:gd name="T32" fmla="*/ 0 w 10"/>
              <a:gd name="T33" fmla="*/ 2147483647 h 856"/>
              <a:gd name="T34" fmla="*/ 0 w 10"/>
              <a:gd name="T35" fmla="*/ 2147483647 h 856"/>
              <a:gd name="T36" fmla="*/ 0 w 10"/>
              <a:gd name="T37" fmla="*/ 2147483647 h 856"/>
              <a:gd name="T38" fmla="*/ 0 w 10"/>
              <a:gd name="T39" fmla="*/ 2147483647 h 856"/>
              <a:gd name="T40" fmla="*/ 2147483647 w 10"/>
              <a:gd name="T41" fmla="*/ 2147483647 h 856"/>
              <a:gd name="T42" fmla="*/ 2147483647 w 10"/>
              <a:gd name="T43" fmla="*/ 2147483647 h 856"/>
              <a:gd name="T44" fmla="*/ 0 w 10"/>
              <a:gd name="T45" fmla="*/ 2147483647 h 856"/>
              <a:gd name="T46" fmla="*/ 0 w 10"/>
              <a:gd name="T47" fmla="*/ 2147483647 h 856"/>
              <a:gd name="T48" fmla="*/ 0 w 10"/>
              <a:gd name="T49" fmla="*/ 2147483647 h 856"/>
              <a:gd name="T50" fmla="*/ 0 w 10"/>
              <a:gd name="T51" fmla="*/ 2147483647 h 856"/>
              <a:gd name="T52" fmla="*/ 2147483647 w 10"/>
              <a:gd name="T53" fmla="*/ 2147483647 h 856"/>
              <a:gd name="T54" fmla="*/ 2147483647 w 10"/>
              <a:gd name="T55" fmla="*/ 2147483647 h 856"/>
              <a:gd name="T56" fmla="*/ 0 w 10"/>
              <a:gd name="T57" fmla="*/ 2147483647 h 856"/>
              <a:gd name="T58" fmla="*/ 0 w 10"/>
              <a:gd name="T59" fmla="*/ 2147483647 h 856"/>
              <a:gd name="T60" fmla="*/ 0 w 10"/>
              <a:gd name="T61" fmla="*/ 2147483647 h 856"/>
              <a:gd name="T62" fmla="*/ 0 w 10"/>
              <a:gd name="T63" fmla="*/ 0 h 856"/>
              <a:gd name="T64" fmla="*/ 2147483647 w 10"/>
              <a:gd name="T65" fmla="*/ 0 h 856"/>
              <a:gd name="T66" fmla="*/ 2147483647 w 10"/>
              <a:gd name="T67" fmla="*/ 2147483647 h 856"/>
              <a:gd name="T68" fmla="*/ 0 w 10"/>
              <a:gd name="T69" fmla="*/ 2147483647 h 856"/>
              <a:gd name="T70" fmla="*/ 0 w 10"/>
              <a:gd name="T71" fmla="*/ 2147483647 h 8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6">
                <a:moveTo>
                  <a:pt x="0" y="856"/>
                </a:moveTo>
                <a:lnTo>
                  <a:pt x="0" y="748"/>
                </a:lnTo>
                <a:lnTo>
                  <a:pt x="10" y="748"/>
                </a:lnTo>
                <a:lnTo>
                  <a:pt x="10" y="856"/>
                </a:lnTo>
                <a:lnTo>
                  <a:pt x="0" y="856"/>
                </a:lnTo>
                <a:close/>
                <a:moveTo>
                  <a:pt x="0" y="706"/>
                </a:moveTo>
                <a:lnTo>
                  <a:pt x="0" y="600"/>
                </a:lnTo>
                <a:lnTo>
                  <a:pt x="10" y="600"/>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7" name="Freeform 32"/>
          <p:cNvSpPr>
            <a:spLocks noEditPoints="1"/>
          </p:cNvSpPr>
          <p:nvPr userDrawn="1"/>
        </p:nvSpPr>
        <p:spPr bwMode="auto">
          <a:xfrm>
            <a:off x="1079500" y="2659063"/>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600"/>
                </a:lnTo>
                <a:lnTo>
                  <a:pt x="10" y="600"/>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8" name="Freeform 33"/>
          <p:cNvSpPr>
            <a:spLocks noEditPoints="1"/>
          </p:cNvSpPr>
          <p:nvPr userDrawn="1"/>
        </p:nvSpPr>
        <p:spPr bwMode="auto">
          <a:xfrm>
            <a:off x="981075" y="2424113"/>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4"/>
                </a:moveTo>
                <a:lnTo>
                  <a:pt x="0" y="298"/>
                </a:lnTo>
                <a:lnTo>
                  <a:pt x="10" y="298"/>
                </a:lnTo>
                <a:lnTo>
                  <a:pt x="10" y="404"/>
                </a:lnTo>
                <a:lnTo>
                  <a:pt x="0" y="404"/>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19" name="Freeform 34"/>
          <p:cNvSpPr>
            <a:spLocks noEditPoints="1"/>
          </p:cNvSpPr>
          <p:nvPr userDrawn="1"/>
        </p:nvSpPr>
        <p:spPr bwMode="auto">
          <a:xfrm>
            <a:off x="1657350" y="3135313"/>
            <a:ext cx="15875" cy="3730625"/>
          </a:xfrm>
          <a:custGeom>
            <a:avLst/>
            <a:gdLst>
              <a:gd name="T0" fmla="*/ 0 w 10"/>
              <a:gd name="T1" fmla="*/ 2147483647 h 2350"/>
              <a:gd name="T2" fmla="*/ 2147483647 w 10"/>
              <a:gd name="T3" fmla="*/ 2147483647 h 2350"/>
              <a:gd name="T4" fmla="*/ 0 w 10"/>
              <a:gd name="T5" fmla="*/ 2147483647 h 2350"/>
              <a:gd name="T6" fmla="*/ 0 w 10"/>
              <a:gd name="T7" fmla="*/ 2147483647 h 2350"/>
              <a:gd name="T8" fmla="*/ 2147483647 w 10"/>
              <a:gd name="T9" fmla="*/ 2147483647 h 2350"/>
              <a:gd name="T10" fmla="*/ 0 w 10"/>
              <a:gd name="T11" fmla="*/ 2147483647 h 2350"/>
              <a:gd name="T12" fmla="*/ 0 w 10"/>
              <a:gd name="T13" fmla="*/ 2147483647 h 2350"/>
              <a:gd name="T14" fmla="*/ 2147483647 w 10"/>
              <a:gd name="T15" fmla="*/ 2147483647 h 2350"/>
              <a:gd name="T16" fmla="*/ 0 w 10"/>
              <a:gd name="T17" fmla="*/ 2147483647 h 2350"/>
              <a:gd name="T18" fmla="*/ 0 w 10"/>
              <a:gd name="T19" fmla="*/ 2147483647 h 2350"/>
              <a:gd name="T20" fmla="*/ 2147483647 w 10"/>
              <a:gd name="T21" fmla="*/ 2147483647 h 2350"/>
              <a:gd name="T22" fmla="*/ 0 w 10"/>
              <a:gd name="T23" fmla="*/ 2147483647 h 2350"/>
              <a:gd name="T24" fmla="*/ 0 w 10"/>
              <a:gd name="T25" fmla="*/ 2147483647 h 2350"/>
              <a:gd name="T26" fmla="*/ 2147483647 w 10"/>
              <a:gd name="T27" fmla="*/ 2147483647 h 2350"/>
              <a:gd name="T28" fmla="*/ 0 w 10"/>
              <a:gd name="T29" fmla="*/ 2147483647 h 2350"/>
              <a:gd name="T30" fmla="*/ 0 w 10"/>
              <a:gd name="T31" fmla="*/ 2147483647 h 2350"/>
              <a:gd name="T32" fmla="*/ 2147483647 w 10"/>
              <a:gd name="T33" fmla="*/ 2147483647 h 2350"/>
              <a:gd name="T34" fmla="*/ 0 w 10"/>
              <a:gd name="T35" fmla="*/ 2147483647 h 2350"/>
              <a:gd name="T36" fmla="*/ 0 w 10"/>
              <a:gd name="T37" fmla="*/ 2147483647 h 2350"/>
              <a:gd name="T38" fmla="*/ 2147483647 w 10"/>
              <a:gd name="T39" fmla="*/ 2147483647 h 2350"/>
              <a:gd name="T40" fmla="*/ 0 w 10"/>
              <a:gd name="T41" fmla="*/ 2147483647 h 2350"/>
              <a:gd name="T42" fmla="*/ 0 w 10"/>
              <a:gd name="T43" fmla="*/ 2147483647 h 2350"/>
              <a:gd name="T44" fmla="*/ 2147483647 w 10"/>
              <a:gd name="T45" fmla="*/ 2147483647 h 2350"/>
              <a:gd name="T46" fmla="*/ 0 w 10"/>
              <a:gd name="T47" fmla="*/ 2147483647 h 2350"/>
              <a:gd name="T48" fmla="*/ 0 w 10"/>
              <a:gd name="T49" fmla="*/ 2147483647 h 2350"/>
              <a:gd name="T50" fmla="*/ 2147483647 w 10"/>
              <a:gd name="T51" fmla="*/ 2147483647 h 2350"/>
              <a:gd name="T52" fmla="*/ 0 w 10"/>
              <a:gd name="T53" fmla="*/ 2147483647 h 2350"/>
              <a:gd name="T54" fmla="*/ 0 w 10"/>
              <a:gd name="T55" fmla="*/ 2147483647 h 2350"/>
              <a:gd name="T56" fmla="*/ 2147483647 w 10"/>
              <a:gd name="T57" fmla="*/ 2147483647 h 2350"/>
              <a:gd name="T58" fmla="*/ 0 w 10"/>
              <a:gd name="T59" fmla="*/ 2147483647 h 2350"/>
              <a:gd name="T60" fmla="*/ 0 w 10"/>
              <a:gd name="T61" fmla="*/ 2147483647 h 2350"/>
              <a:gd name="T62" fmla="*/ 2147483647 w 10"/>
              <a:gd name="T63" fmla="*/ 2147483647 h 2350"/>
              <a:gd name="T64" fmla="*/ 0 w 10"/>
              <a:gd name="T65" fmla="*/ 2147483647 h 2350"/>
              <a:gd name="T66" fmla="*/ 0 w 10"/>
              <a:gd name="T67" fmla="*/ 2147483647 h 2350"/>
              <a:gd name="T68" fmla="*/ 2147483647 w 10"/>
              <a:gd name="T69" fmla="*/ 2147483647 h 2350"/>
              <a:gd name="T70" fmla="*/ 0 w 10"/>
              <a:gd name="T71" fmla="*/ 2147483647 h 2350"/>
              <a:gd name="T72" fmla="*/ 0 w 10"/>
              <a:gd name="T73" fmla="*/ 2147483647 h 2350"/>
              <a:gd name="T74" fmla="*/ 2147483647 w 10"/>
              <a:gd name="T75" fmla="*/ 2147483647 h 2350"/>
              <a:gd name="T76" fmla="*/ 0 w 10"/>
              <a:gd name="T77" fmla="*/ 2147483647 h 2350"/>
              <a:gd name="T78" fmla="*/ 0 w 10"/>
              <a:gd name="T79" fmla="*/ 2147483647 h 2350"/>
              <a:gd name="T80" fmla="*/ 2147483647 w 10"/>
              <a:gd name="T81" fmla="*/ 2147483647 h 2350"/>
              <a:gd name="T82" fmla="*/ 0 w 10"/>
              <a:gd name="T83" fmla="*/ 2147483647 h 2350"/>
              <a:gd name="T84" fmla="*/ 0 w 10"/>
              <a:gd name="T85" fmla="*/ 2147483647 h 2350"/>
              <a:gd name="T86" fmla="*/ 2147483647 w 10"/>
              <a:gd name="T87" fmla="*/ 2147483647 h 2350"/>
              <a:gd name="T88" fmla="*/ 0 w 10"/>
              <a:gd name="T89" fmla="*/ 2147483647 h 2350"/>
              <a:gd name="T90" fmla="*/ 0 w 10"/>
              <a:gd name="T91" fmla="*/ 0 h 2350"/>
              <a:gd name="T92" fmla="*/ 2147483647 w 10"/>
              <a:gd name="T93" fmla="*/ 2147483647 h 2350"/>
              <a:gd name="T94" fmla="*/ 0 w 10"/>
              <a:gd name="T95" fmla="*/ 2147483647 h 23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 h="2350">
                <a:moveTo>
                  <a:pt x="0" y="2350"/>
                </a:moveTo>
                <a:lnTo>
                  <a:pt x="0" y="2244"/>
                </a:lnTo>
                <a:lnTo>
                  <a:pt x="10" y="2244"/>
                </a:lnTo>
                <a:lnTo>
                  <a:pt x="10" y="2350"/>
                </a:lnTo>
                <a:lnTo>
                  <a:pt x="0" y="2350"/>
                </a:lnTo>
                <a:close/>
                <a:moveTo>
                  <a:pt x="0" y="2202"/>
                </a:moveTo>
                <a:lnTo>
                  <a:pt x="0" y="2094"/>
                </a:lnTo>
                <a:lnTo>
                  <a:pt x="10" y="2094"/>
                </a:lnTo>
                <a:lnTo>
                  <a:pt x="10" y="2202"/>
                </a:lnTo>
                <a:lnTo>
                  <a:pt x="0" y="2202"/>
                </a:lnTo>
                <a:close/>
                <a:moveTo>
                  <a:pt x="0" y="2052"/>
                </a:moveTo>
                <a:lnTo>
                  <a:pt x="0" y="1944"/>
                </a:lnTo>
                <a:lnTo>
                  <a:pt x="10" y="1944"/>
                </a:lnTo>
                <a:lnTo>
                  <a:pt x="10" y="2052"/>
                </a:lnTo>
                <a:lnTo>
                  <a:pt x="0" y="2052"/>
                </a:lnTo>
                <a:close/>
                <a:moveTo>
                  <a:pt x="0" y="1902"/>
                </a:moveTo>
                <a:lnTo>
                  <a:pt x="0" y="1796"/>
                </a:lnTo>
                <a:lnTo>
                  <a:pt x="10" y="1796"/>
                </a:lnTo>
                <a:lnTo>
                  <a:pt x="10" y="1902"/>
                </a:lnTo>
                <a:lnTo>
                  <a:pt x="0" y="1902"/>
                </a:lnTo>
                <a:close/>
                <a:moveTo>
                  <a:pt x="0" y="1752"/>
                </a:moveTo>
                <a:lnTo>
                  <a:pt x="0" y="1646"/>
                </a:lnTo>
                <a:lnTo>
                  <a:pt x="10" y="1646"/>
                </a:lnTo>
                <a:lnTo>
                  <a:pt x="10" y="1752"/>
                </a:lnTo>
                <a:lnTo>
                  <a:pt x="0" y="1752"/>
                </a:lnTo>
                <a:close/>
                <a:moveTo>
                  <a:pt x="0" y="1602"/>
                </a:moveTo>
                <a:lnTo>
                  <a:pt x="0" y="1496"/>
                </a:lnTo>
                <a:lnTo>
                  <a:pt x="10" y="1496"/>
                </a:lnTo>
                <a:lnTo>
                  <a:pt x="10" y="1602"/>
                </a:lnTo>
                <a:lnTo>
                  <a:pt x="0" y="1602"/>
                </a:lnTo>
                <a:close/>
                <a:moveTo>
                  <a:pt x="0" y="1454"/>
                </a:moveTo>
                <a:lnTo>
                  <a:pt x="0" y="1346"/>
                </a:lnTo>
                <a:lnTo>
                  <a:pt x="10" y="1346"/>
                </a:lnTo>
                <a:lnTo>
                  <a:pt x="10" y="1454"/>
                </a:lnTo>
                <a:lnTo>
                  <a:pt x="0" y="1454"/>
                </a:lnTo>
                <a:close/>
                <a:moveTo>
                  <a:pt x="0" y="1304"/>
                </a:moveTo>
                <a:lnTo>
                  <a:pt x="0" y="1196"/>
                </a:lnTo>
                <a:lnTo>
                  <a:pt x="10" y="1196"/>
                </a:lnTo>
                <a:lnTo>
                  <a:pt x="10" y="1304"/>
                </a:lnTo>
                <a:lnTo>
                  <a:pt x="0" y="1304"/>
                </a:lnTo>
                <a:close/>
                <a:moveTo>
                  <a:pt x="0" y="1154"/>
                </a:moveTo>
                <a:lnTo>
                  <a:pt x="0" y="1048"/>
                </a:lnTo>
                <a:lnTo>
                  <a:pt x="10" y="1048"/>
                </a:lnTo>
                <a:lnTo>
                  <a:pt x="10" y="1154"/>
                </a:lnTo>
                <a:lnTo>
                  <a:pt x="0" y="1154"/>
                </a:lnTo>
                <a:close/>
                <a:moveTo>
                  <a:pt x="0" y="1004"/>
                </a:moveTo>
                <a:lnTo>
                  <a:pt x="0" y="898"/>
                </a:lnTo>
                <a:lnTo>
                  <a:pt x="10" y="898"/>
                </a:lnTo>
                <a:lnTo>
                  <a:pt x="10" y="1004"/>
                </a:lnTo>
                <a:lnTo>
                  <a:pt x="0" y="1004"/>
                </a:lnTo>
                <a:close/>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0" name="Freeform 35"/>
          <p:cNvSpPr>
            <a:spLocks noEditPoints="1"/>
          </p:cNvSpPr>
          <p:nvPr userDrawn="1"/>
        </p:nvSpPr>
        <p:spPr bwMode="auto">
          <a:xfrm>
            <a:off x="1558925" y="3135313"/>
            <a:ext cx="15875" cy="3730625"/>
          </a:xfrm>
          <a:custGeom>
            <a:avLst/>
            <a:gdLst>
              <a:gd name="T0" fmla="*/ 0 w 10"/>
              <a:gd name="T1" fmla="*/ 2147483647 h 2350"/>
              <a:gd name="T2" fmla="*/ 2147483647 w 10"/>
              <a:gd name="T3" fmla="*/ 2147483647 h 2350"/>
              <a:gd name="T4" fmla="*/ 0 w 10"/>
              <a:gd name="T5" fmla="*/ 2147483647 h 2350"/>
              <a:gd name="T6" fmla="*/ 0 w 10"/>
              <a:gd name="T7" fmla="*/ 2147483647 h 2350"/>
              <a:gd name="T8" fmla="*/ 2147483647 w 10"/>
              <a:gd name="T9" fmla="*/ 2147483647 h 2350"/>
              <a:gd name="T10" fmla="*/ 0 w 10"/>
              <a:gd name="T11" fmla="*/ 2147483647 h 2350"/>
              <a:gd name="T12" fmla="*/ 0 w 10"/>
              <a:gd name="T13" fmla="*/ 2147483647 h 2350"/>
              <a:gd name="T14" fmla="*/ 2147483647 w 10"/>
              <a:gd name="T15" fmla="*/ 2147483647 h 2350"/>
              <a:gd name="T16" fmla="*/ 0 w 10"/>
              <a:gd name="T17" fmla="*/ 2147483647 h 2350"/>
              <a:gd name="T18" fmla="*/ 0 w 10"/>
              <a:gd name="T19" fmla="*/ 2147483647 h 2350"/>
              <a:gd name="T20" fmla="*/ 2147483647 w 10"/>
              <a:gd name="T21" fmla="*/ 2147483647 h 2350"/>
              <a:gd name="T22" fmla="*/ 0 w 10"/>
              <a:gd name="T23" fmla="*/ 2147483647 h 2350"/>
              <a:gd name="T24" fmla="*/ 0 w 10"/>
              <a:gd name="T25" fmla="*/ 2147483647 h 2350"/>
              <a:gd name="T26" fmla="*/ 2147483647 w 10"/>
              <a:gd name="T27" fmla="*/ 2147483647 h 2350"/>
              <a:gd name="T28" fmla="*/ 0 w 10"/>
              <a:gd name="T29" fmla="*/ 2147483647 h 2350"/>
              <a:gd name="T30" fmla="*/ 0 w 10"/>
              <a:gd name="T31" fmla="*/ 2147483647 h 2350"/>
              <a:gd name="T32" fmla="*/ 2147483647 w 10"/>
              <a:gd name="T33" fmla="*/ 2147483647 h 2350"/>
              <a:gd name="T34" fmla="*/ 0 w 10"/>
              <a:gd name="T35" fmla="*/ 2147483647 h 2350"/>
              <a:gd name="T36" fmla="*/ 0 w 10"/>
              <a:gd name="T37" fmla="*/ 2147483647 h 2350"/>
              <a:gd name="T38" fmla="*/ 2147483647 w 10"/>
              <a:gd name="T39" fmla="*/ 2147483647 h 2350"/>
              <a:gd name="T40" fmla="*/ 0 w 10"/>
              <a:gd name="T41" fmla="*/ 2147483647 h 2350"/>
              <a:gd name="T42" fmla="*/ 0 w 10"/>
              <a:gd name="T43" fmla="*/ 2147483647 h 2350"/>
              <a:gd name="T44" fmla="*/ 2147483647 w 10"/>
              <a:gd name="T45" fmla="*/ 2147483647 h 2350"/>
              <a:gd name="T46" fmla="*/ 0 w 10"/>
              <a:gd name="T47" fmla="*/ 2147483647 h 2350"/>
              <a:gd name="T48" fmla="*/ 0 w 10"/>
              <a:gd name="T49" fmla="*/ 2147483647 h 2350"/>
              <a:gd name="T50" fmla="*/ 2147483647 w 10"/>
              <a:gd name="T51" fmla="*/ 2147483647 h 2350"/>
              <a:gd name="T52" fmla="*/ 0 w 10"/>
              <a:gd name="T53" fmla="*/ 2147483647 h 2350"/>
              <a:gd name="T54" fmla="*/ 0 w 10"/>
              <a:gd name="T55" fmla="*/ 2147483647 h 2350"/>
              <a:gd name="T56" fmla="*/ 2147483647 w 10"/>
              <a:gd name="T57" fmla="*/ 2147483647 h 2350"/>
              <a:gd name="T58" fmla="*/ 0 w 10"/>
              <a:gd name="T59" fmla="*/ 2147483647 h 2350"/>
              <a:gd name="T60" fmla="*/ 0 w 10"/>
              <a:gd name="T61" fmla="*/ 2147483647 h 2350"/>
              <a:gd name="T62" fmla="*/ 2147483647 w 10"/>
              <a:gd name="T63" fmla="*/ 2147483647 h 2350"/>
              <a:gd name="T64" fmla="*/ 0 w 10"/>
              <a:gd name="T65" fmla="*/ 2147483647 h 2350"/>
              <a:gd name="T66" fmla="*/ 0 w 10"/>
              <a:gd name="T67" fmla="*/ 2147483647 h 2350"/>
              <a:gd name="T68" fmla="*/ 2147483647 w 10"/>
              <a:gd name="T69" fmla="*/ 2147483647 h 2350"/>
              <a:gd name="T70" fmla="*/ 0 w 10"/>
              <a:gd name="T71" fmla="*/ 2147483647 h 2350"/>
              <a:gd name="T72" fmla="*/ 0 w 10"/>
              <a:gd name="T73" fmla="*/ 2147483647 h 2350"/>
              <a:gd name="T74" fmla="*/ 2147483647 w 10"/>
              <a:gd name="T75" fmla="*/ 2147483647 h 2350"/>
              <a:gd name="T76" fmla="*/ 0 w 10"/>
              <a:gd name="T77" fmla="*/ 2147483647 h 2350"/>
              <a:gd name="T78" fmla="*/ 0 w 10"/>
              <a:gd name="T79" fmla="*/ 2147483647 h 2350"/>
              <a:gd name="T80" fmla="*/ 2147483647 w 10"/>
              <a:gd name="T81" fmla="*/ 2147483647 h 2350"/>
              <a:gd name="T82" fmla="*/ 0 w 10"/>
              <a:gd name="T83" fmla="*/ 2147483647 h 2350"/>
              <a:gd name="T84" fmla="*/ 0 w 10"/>
              <a:gd name="T85" fmla="*/ 2147483647 h 2350"/>
              <a:gd name="T86" fmla="*/ 2147483647 w 10"/>
              <a:gd name="T87" fmla="*/ 2147483647 h 2350"/>
              <a:gd name="T88" fmla="*/ 0 w 10"/>
              <a:gd name="T89" fmla="*/ 2147483647 h 2350"/>
              <a:gd name="T90" fmla="*/ 0 w 10"/>
              <a:gd name="T91" fmla="*/ 0 h 2350"/>
              <a:gd name="T92" fmla="*/ 2147483647 w 10"/>
              <a:gd name="T93" fmla="*/ 2147483647 h 2350"/>
              <a:gd name="T94" fmla="*/ 0 w 10"/>
              <a:gd name="T95" fmla="*/ 2147483647 h 23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 h="2350">
                <a:moveTo>
                  <a:pt x="0" y="2350"/>
                </a:moveTo>
                <a:lnTo>
                  <a:pt x="0" y="2244"/>
                </a:lnTo>
                <a:lnTo>
                  <a:pt x="10" y="2244"/>
                </a:lnTo>
                <a:lnTo>
                  <a:pt x="10" y="2350"/>
                </a:lnTo>
                <a:lnTo>
                  <a:pt x="0" y="2350"/>
                </a:lnTo>
                <a:close/>
                <a:moveTo>
                  <a:pt x="0" y="2202"/>
                </a:moveTo>
                <a:lnTo>
                  <a:pt x="0" y="2094"/>
                </a:lnTo>
                <a:lnTo>
                  <a:pt x="10" y="2094"/>
                </a:lnTo>
                <a:lnTo>
                  <a:pt x="10" y="2202"/>
                </a:lnTo>
                <a:lnTo>
                  <a:pt x="0" y="2202"/>
                </a:lnTo>
                <a:close/>
                <a:moveTo>
                  <a:pt x="0" y="2052"/>
                </a:moveTo>
                <a:lnTo>
                  <a:pt x="0" y="1944"/>
                </a:lnTo>
                <a:lnTo>
                  <a:pt x="10" y="1944"/>
                </a:lnTo>
                <a:lnTo>
                  <a:pt x="10" y="2052"/>
                </a:lnTo>
                <a:lnTo>
                  <a:pt x="0" y="2052"/>
                </a:lnTo>
                <a:close/>
                <a:moveTo>
                  <a:pt x="0" y="1902"/>
                </a:moveTo>
                <a:lnTo>
                  <a:pt x="0" y="1796"/>
                </a:lnTo>
                <a:lnTo>
                  <a:pt x="10" y="1796"/>
                </a:lnTo>
                <a:lnTo>
                  <a:pt x="10" y="1902"/>
                </a:lnTo>
                <a:lnTo>
                  <a:pt x="0" y="1902"/>
                </a:lnTo>
                <a:close/>
                <a:moveTo>
                  <a:pt x="0" y="1752"/>
                </a:moveTo>
                <a:lnTo>
                  <a:pt x="0" y="1646"/>
                </a:lnTo>
                <a:lnTo>
                  <a:pt x="10" y="1646"/>
                </a:lnTo>
                <a:lnTo>
                  <a:pt x="10" y="1752"/>
                </a:lnTo>
                <a:lnTo>
                  <a:pt x="0" y="1752"/>
                </a:lnTo>
                <a:close/>
                <a:moveTo>
                  <a:pt x="0" y="1602"/>
                </a:moveTo>
                <a:lnTo>
                  <a:pt x="0" y="1496"/>
                </a:lnTo>
                <a:lnTo>
                  <a:pt x="10" y="1496"/>
                </a:lnTo>
                <a:lnTo>
                  <a:pt x="10" y="1602"/>
                </a:lnTo>
                <a:lnTo>
                  <a:pt x="0" y="1602"/>
                </a:lnTo>
                <a:close/>
                <a:moveTo>
                  <a:pt x="0" y="1454"/>
                </a:moveTo>
                <a:lnTo>
                  <a:pt x="0" y="1346"/>
                </a:lnTo>
                <a:lnTo>
                  <a:pt x="10" y="1346"/>
                </a:lnTo>
                <a:lnTo>
                  <a:pt x="10" y="1454"/>
                </a:lnTo>
                <a:lnTo>
                  <a:pt x="0" y="1454"/>
                </a:lnTo>
                <a:close/>
                <a:moveTo>
                  <a:pt x="0" y="1304"/>
                </a:moveTo>
                <a:lnTo>
                  <a:pt x="0" y="1196"/>
                </a:lnTo>
                <a:lnTo>
                  <a:pt x="10" y="1196"/>
                </a:lnTo>
                <a:lnTo>
                  <a:pt x="10" y="1304"/>
                </a:lnTo>
                <a:lnTo>
                  <a:pt x="0" y="1304"/>
                </a:lnTo>
                <a:close/>
                <a:moveTo>
                  <a:pt x="0" y="1154"/>
                </a:moveTo>
                <a:lnTo>
                  <a:pt x="0" y="1048"/>
                </a:lnTo>
                <a:lnTo>
                  <a:pt x="10" y="1048"/>
                </a:lnTo>
                <a:lnTo>
                  <a:pt x="10" y="1154"/>
                </a:lnTo>
                <a:lnTo>
                  <a:pt x="0" y="1154"/>
                </a:lnTo>
                <a:close/>
                <a:moveTo>
                  <a:pt x="0" y="1004"/>
                </a:moveTo>
                <a:lnTo>
                  <a:pt x="0" y="898"/>
                </a:lnTo>
                <a:lnTo>
                  <a:pt x="10" y="898"/>
                </a:lnTo>
                <a:lnTo>
                  <a:pt x="10" y="1004"/>
                </a:lnTo>
                <a:lnTo>
                  <a:pt x="0" y="1004"/>
                </a:lnTo>
                <a:close/>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1" name="Freeform 36"/>
          <p:cNvSpPr>
            <a:spLocks noEditPoints="1"/>
          </p:cNvSpPr>
          <p:nvPr userDrawn="1"/>
        </p:nvSpPr>
        <p:spPr bwMode="auto">
          <a:xfrm>
            <a:off x="1460500" y="2897188"/>
            <a:ext cx="15875" cy="3968750"/>
          </a:xfrm>
          <a:custGeom>
            <a:avLst/>
            <a:gdLst>
              <a:gd name="T0" fmla="*/ 0 w 10"/>
              <a:gd name="T1" fmla="*/ 2147483647 h 2500"/>
              <a:gd name="T2" fmla="*/ 2147483647 w 10"/>
              <a:gd name="T3" fmla="*/ 2147483647 h 2500"/>
              <a:gd name="T4" fmla="*/ 0 w 10"/>
              <a:gd name="T5" fmla="*/ 2147483647 h 2500"/>
              <a:gd name="T6" fmla="*/ 0 w 10"/>
              <a:gd name="T7" fmla="*/ 2147483647 h 2500"/>
              <a:gd name="T8" fmla="*/ 2147483647 w 10"/>
              <a:gd name="T9" fmla="*/ 2147483647 h 2500"/>
              <a:gd name="T10" fmla="*/ 0 w 10"/>
              <a:gd name="T11" fmla="*/ 2147483647 h 2500"/>
              <a:gd name="T12" fmla="*/ 0 w 10"/>
              <a:gd name="T13" fmla="*/ 2147483647 h 2500"/>
              <a:gd name="T14" fmla="*/ 2147483647 w 10"/>
              <a:gd name="T15" fmla="*/ 2147483647 h 2500"/>
              <a:gd name="T16" fmla="*/ 0 w 10"/>
              <a:gd name="T17" fmla="*/ 2147483647 h 2500"/>
              <a:gd name="T18" fmla="*/ 0 w 10"/>
              <a:gd name="T19" fmla="*/ 2147483647 h 2500"/>
              <a:gd name="T20" fmla="*/ 2147483647 w 10"/>
              <a:gd name="T21" fmla="*/ 2147483647 h 2500"/>
              <a:gd name="T22" fmla="*/ 0 w 10"/>
              <a:gd name="T23" fmla="*/ 2147483647 h 2500"/>
              <a:gd name="T24" fmla="*/ 0 w 10"/>
              <a:gd name="T25" fmla="*/ 2147483647 h 2500"/>
              <a:gd name="T26" fmla="*/ 2147483647 w 10"/>
              <a:gd name="T27" fmla="*/ 2147483647 h 2500"/>
              <a:gd name="T28" fmla="*/ 0 w 10"/>
              <a:gd name="T29" fmla="*/ 2147483647 h 2500"/>
              <a:gd name="T30" fmla="*/ 0 w 10"/>
              <a:gd name="T31" fmla="*/ 2147483647 h 2500"/>
              <a:gd name="T32" fmla="*/ 2147483647 w 10"/>
              <a:gd name="T33" fmla="*/ 2147483647 h 2500"/>
              <a:gd name="T34" fmla="*/ 0 w 10"/>
              <a:gd name="T35" fmla="*/ 2147483647 h 2500"/>
              <a:gd name="T36" fmla="*/ 0 w 10"/>
              <a:gd name="T37" fmla="*/ 2147483647 h 2500"/>
              <a:gd name="T38" fmla="*/ 2147483647 w 10"/>
              <a:gd name="T39" fmla="*/ 2147483647 h 2500"/>
              <a:gd name="T40" fmla="*/ 0 w 10"/>
              <a:gd name="T41" fmla="*/ 2147483647 h 2500"/>
              <a:gd name="T42" fmla="*/ 0 w 10"/>
              <a:gd name="T43" fmla="*/ 2147483647 h 2500"/>
              <a:gd name="T44" fmla="*/ 2147483647 w 10"/>
              <a:gd name="T45" fmla="*/ 2147483647 h 2500"/>
              <a:gd name="T46" fmla="*/ 0 w 10"/>
              <a:gd name="T47" fmla="*/ 2147483647 h 2500"/>
              <a:gd name="T48" fmla="*/ 0 w 10"/>
              <a:gd name="T49" fmla="*/ 2147483647 h 2500"/>
              <a:gd name="T50" fmla="*/ 2147483647 w 10"/>
              <a:gd name="T51" fmla="*/ 2147483647 h 2500"/>
              <a:gd name="T52" fmla="*/ 0 w 10"/>
              <a:gd name="T53" fmla="*/ 2147483647 h 2500"/>
              <a:gd name="T54" fmla="*/ 0 w 10"/>
              <a:gd name="T55" fmla="*/ 2147483647 h 2500"/>
              <a:gd name="T56" fmla="*/ 2147483647 w 10"/>
              <a:gd name="T57" fmla="*/ 2147483647 h 2500"/>
              <a:gd name="T58" fmla="*/ 0 w 10"/>
              <a:gd name="T59" fmla="*/ 2147483647 h 2500"/>
              <a:gd name="T60" fmla="*/ 0 w 10"/>
              <a:gd name="T61" fmla="*/ 2147483647 h 2500"/>
              <a:gd name="T62" fmla="*/ 2147483647 w 10"/>
              <a:gd name="T63" fmla="*/ 2147483647 h 2500"/>
              <a:gd name="T64" fmla="*/ 0 w 10"/>
              <a:gd name="T65" fmla="*/ 2147483647 h 2500"/>
              <a:gd name="T66" fmla="*/ 0 w 10"/>
              <a:gd name="T67" fmla="*/ 2147483647 h 2500"/>
              <a:gd name="T68" fmla="*/ 2147483647 w 10"/>
              <a:gd name="T69" fmla="*/ 2147483647 h 2500"/>
              <a:gd name="T70" fmla="*/ 0 w 10"/>
              <a:gd name="T71" fmla="*/ 2147483647 h 2500"/>
              <a:gd name="T72" fmla="*/ 0 w 10"/>
              <a:gd name="T73" fmla="*/ 2147483647 h 2500"/>
              <a:gd name="T74" fmla="*/ 2147483647 w 10"/>
              <a:gd name="T75" fmla="*/ 2147483647 h 2500"/>
              <a:gd name="T76" fmla="*/ 0 w 10"/>
              <a:gd name="T77" fmla="*/ 2147483647 h 2500"/>
              <a:gd name="T78" fmla="*/ 0 w 10"/>
              <a:gd name="T79" fmla="*/ 2147483647 h 2500"/>
              <a:gd name="T80" fmla="*/ 2147483647 w 10"/>
              <a:gd name="T81" fmla="*/ 2147483647 h 2500"/>
              <a:gd name="T82" fmla="*/ 0 w 10"/>
              <a:gd name="T83" fmla="*/ 2147483647 h 2500"/>
              <a:gd name="T84" fmla="*/ 0 w 10"/>
              <a:gd name="T85" fmla="*/ 2147483647 h 2500"/>
              <a:gd name="T86" fmla="*/ 2147483647 w 10"/>
              <a:gd name="T87" fmla="*/ 2147483647 h 2500"/>
              <a:gd name="T88" fmla="*/ 0 w 10"/>
              <a:gd name="T89" fmla="*/ 2147483647 h 2500"/>
              <a:gd name="T90" fmla="*/ 0 w 10"/>
              <a:gd name="T91" fmla="*/ 2147483647 h 2500"/>
              <a:gd name="T92" fmla="*/ 2147483647 w 10"/>
              <a:gd name="T93" fmla="*/ 2147483647 h 2500"/>
              <a:gd name="T94" fmla="*/ 0 w 10"/>
              <a:gd name="T95" fmla="*/ 2147483647 h 2500"/>
              <a:gd name="T96" fmla="*/ 0 w 10"/>
              <a:gd name="T97" fmla="*/ 0 h 2500"/>
              <a:gd name="T98" fmla="*/ 2147483647 w 10"/>
              <a:gd name="T99" fmla="*/ 2147483647 h 2500"/>
              <a:gd name="T100" fmla="*/ 0 w 10"/>
              <a:gd name="T101" fmla="*/ 2147483647 h 25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 h="2500">
                <a:moveTo>
                  <a:pt x="0" y="2500"/>
                </a:moveTo>
                <a:lnTo>
                  <a:pt x="0" y="2394"/>
                </a:lnTo>
                <a:lnTo>
                  <a:pt x="10" y="2394"/>
                </a:lnTo>
                <a:lnTo>
                  <a:pt x="10" y="2500"/>
                </a:lnTo>
                <a:lnTo>
                  <a:pt x="0" y="2500"/>
                </a:lnTo>
                <a:close/>
                <a:moveTo>
                  <a:pt x="0" y="2352"/>
                </a:moveTo>
                <a:lnTo>
                  <a:pt x="0" y="2244"/>
                </a:lnTo>
                <a:lnTo>
                  <a:pt x="10" y="2244"/>
                </a:lnTo>
                <a:lnTo>
                  <a:pt x="10" y="2352"/>
                </a:lnTo>
                <a:lnTo>
                  <a:pt x="0" y="2352"/>
                </a:lnTo>
                <a:close/>
                <a:moveTo>
                  <a:pt x="0" y="2202"/>
                </a:moveTo>
                <a:lnTo>
                  <a:pt x="0" y="2094"/>
                </a:lnTo>
                <a:lnTo>
                  <a:pt x="10" y="2094"/>
                </a:lnTo>
                <a:lnTo>
                  <a:pt x="10" y="2202"/>
                </a:lnTo>
                <a:lnTo>
                  <a:pt x="0" y="2202"/>
                </a:lnTo>
                <a:close/>
                <a:moveTo>
                  <a:pt x="0" y="2052"/>
                </a:moveTo>
                <a:lnTo>
                  <a:pt x="0" y="1946"/>
                </a:lnTo>
                <a:lnTo>
                  <a:pt x="10" y="1946"/>
                </a:lnTo>
                <a:lnTo>
                  <a:pt x="10" y="2052"/>
                </a:lnTo>
                <a:lnTo>
                  <a:pt x="0" y="2052"/>
                </a:lnTo>
                <a:close/>
                <a:moveTo>
                  <a:pt x="0" y="1902"/>
                </a:moveTo>
                <a:lnTo>
                  <a:pt x="0" y="1796"/>
                </a:lnTo>
                <a:lnTo>
                  <a:pt x="10" y="1796"/>
                </a:lnTo>
                <a:lnTo>
                  <a:pt x="10" y="1902"/>
                </a:lnTo>
                <a:lnTo>
                  <a:pt x="0" y="1902"/>
                </a:lnTo>
                <a:close/>
                <a:moveTo>
                  <a:pt x="0" y="1752"/>
                </a:moveTo>
                <a:lnTo>
                  <a:pt x="0" y="1646"/>
                </a:lnTo>
                <a:lnTo>
                  <a:pt x="10" y="1646"/>
                </a:lnTo>
                <a:lnTo>
                  <a:pt x="10" y="1752"/>
                </a:lnTo>
                <a:lnTo>
                  <a:pt x="0" y="1752"/>
                </a:lnTo>
                <a:close/>
                <a:moveTo>
                  <a:pt x="0" y="1604"/>
                </a:moveTo>
                <a:lnTo>
                  <a:pt x="0" y="1496"/>
                </a:lnTo>
                <a:lnTo>
                  <a:pt x="10" y="1496"/>
                </a:lnTo>
                <a:lnTo>
                  <a:pt x="10" y="1604"/>
                </a:lnTo>
                <a:lnTo>
                  <a:pt x="0" y="1604"/>
                </a:lnTo>
                <a:close/>
                <a:moveTo>
                  <a:pt x="0" y="1454"/>
                </a:moveTo>
                <a:lnTo>
                  <a:pt x="0" y="1346"/>
                </a:lnTo>
                <a:lnTo>
                  <a:pt x="10" y="1346"/>
                </a:lnTo>
                <a:lnTo>
                  <a:pt x="10" y="1454"/>
                </a:lnTo>
                <a:lnTo>
                  <a:pt x="0" y="1454"/>
                </a:lnTo>
                <a:close/>
                <a:moveTo>
                  <a:pt x="0" y="1304"/>
                </a:moveTo>
                <a:lnTo>
                  <a:pt x="0" y="1198"/>
                </a:lnTo>
                <a:lnTo>
                  <a:pt x="10" y="1198"/>
                </a:lnTo>
                <a:lnTo>
                  <a:pt x="10" y="1304"/>
                </a:lnTo>
                <a:lnTo>
                  <a:pt x="0" y="1304"/>
                </a:lnTo>
                <a:close/>
                <a:moveTo>
                  <a:pt x="0" y="1154"/>
                </a:moveTo>
                <a:lnTo>
                  <a:pt x="0" y="1048"/>
                </a:lnTo>
                <a:lnTo>
                  <a:pt x="10" y="1048"/>
                </a:lnTo>
                <a:lnTo>
                  <a:pt x="10" y="1154"/>
                </a:lnTo>
                <a:lnTo>
                  <a:pt x="0" y="1154"/>
                </a:lnTo>
                <a:close/>
                <a:moveTo>
                  <a:pt x="0" y="1004"/>
                </a:moveTo>
                <a:lnTo>
                  <a:pt x="0" y="898"/>
                </a:lnTo>
                <a:lnTo>
                  <a:pt x="10" y="898"/>
                </a:lnTo>
                <a:lnTo>
                  <a:pt x="10" y="1004"/>
                </a:lnTo>
                <a:lnTo>
                  <a:pt x="0" y="1004"/>
                </a:lnTo>
                <a:close/>
                <a:moveTo>
                  <a:pt x="0" y="854"/>
                </a:moveTo>
                <a:lnTo>
                  <a:pt x="0" y="748"/>
                </a:lnTo>
                <a:lnTo>
                  <a:pt x="10" y="748"/>
                </a:lnTo>
                <a:lnTo>
                  <a:pt x="10" y="854"/>
                </a:lnTo>
                <a:lnTo>
                  <a:pt x="0" y="854"/>
                </a:lnTo>
                <a:close/>
                <a:moveTo>
                  <a:pt x="0" y="706"/>
                </a:moveTo>
                <a:lnTo>
                  <a:pt x="0" y="598"/>
                </a:lnTo>
                <a:lnTo>
                  <a:pt x="10" y="598"/>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2" name="Freeform 37"/>
          <p:cNvSpPr>
            <a:spLocks noEditPoints="1"/>
          </p:cNvSpPr>
          <p:nvPr userDrawn="1"/>
        </p:nvSpPr>
        <p:spPr bwMode="auto">
          <a:xfrm>
            <a:off x="1362075" y="2897188"/>
            <a:ext cx="15875" cy="3968750"/>
          </a:xfrm>
          <a:custGeom>
            <a:avLst/>
            <a:gdLst>
              <a:gd name="T0" fmla="*/ 0 w 10"/>
              <a:gd name="T1" fmla="*/ 2147483647 h 2500"/>
              <a:gd name="T2" fmla="*/ 2147483647 w 10"/>
              <a:gd name="T3" fmla="*/ 2147483647 h 2500"/>
              <a:gd name="T4" fmla="*/ 0 w 10"/>
              <a:gd name="T5" fmla="*/ 2147483647 h 2500"/>
              <a:gd name="T6" fmla="*/ 0 w 10"/>
              <a:gd name="T7" fmla="*/ 2147483647 h 2500"/>
              <a:gd name="T8" fmla="*/ 2147483647 w 10"/>
              <a:gd name="T9" fmla="*/ 2147483647 h 2500"/>
              <a:gd name="T10" fmla="*/ 0 w 10"/>
              <a:gd name="T11" fmla="*/ 2147483647 h 2500"/>
              <a:gd name="T12" fmla="*/ 0 w 10"/>
              <a:gd name="T13" fmla="*/ 2147483647 h 2500"/>
              <a:gd name="T14" fmla="*/ 2147483647 w 10"/>
              <a:gd name="T15" fmla="*/ 2147483647 h 2500"/>
              <a:gd name="T16" fmla="*/ 0 w 10"/>
              <a:gd name="T17" fmla="*/ 2147483647 h 2500"/>
              <a:gd name="T18" fmla="*/ 0 w 10"/>
              <a:gd name="T19" fmla="*/ 2147483647 h 2500"/>
              <a:gd name="T20" fmla="*/ 2147483647 w 10"/>
              <a:gd name="T21" fmla="*/ 2147483647 h 2500"/>
              <a:gd name="T22" fmla="*/ 0 w 10"/>
              <a:gd name="T23" fmla="*/ 2147483647 h 2500"/>
              <a:gd name="T24" fmla="*/ 0 w 10"/>
              <a:gd name="T25" fmla="*/ 2147483647 h 2500"/>
              <a:gd name="T26" fmla="*/ 2147483647 w 10"/>
              <a:gd name="T27" fmla="*/ 2147483647 h 2500"/>
              <a:gd name="T28" fmla="*/ 0 w 10"/>
              <a:gd name="T29" fmla="*/ 2147483647 h 2500"/>
              <a:gd name="T30" fmla="*/ 0 w 10"/>
              <a:gd name="T31" fmla="*/ 2147483647 h 2500"/>
              <a:gd name="T32" fmla="*/ 2147483647 w 10"/>
              <a:gd name="T33" fmla="*/ 2147483647 h 2500"/>
              <a:gd name="T34" fmla="*/ 0 w 10"/>
              <a:gd name="T35" fmla="*/ 2147483647 h 2500"/>
              <a:gd name="T36" fmla="*/ 0 w 10"/>
              <a:gd name="T37" fmla="*/ 2147483647 h 2500"/>
              <a:gd name="T38" fmla="*/ 2147483647 w 10"/>
              <a:gd name="T39" fmla="*/ 2147483647 h 2500"/>
              <a:gd name="T40" fmla="*/ 0 w 10"/>
              <a:gd name="T41" fmla="*/ 2147483647 h 2500"/>
              <a:gd name="T42" fmla="*/ 0 w 10"/>
              <a:gd name="T43" fmla="*/ 2147483647 h 2500"/>
              <a:gd name="T44" fmla="*/ 2147483647 w 10"/>
              <a:gd name="T45" fmla="*/ 2147483647 h 2500"/>
              <a:gd name="T46" fmla="*/ 0 w 10"/>
              <a:gd name="T47" fmla="*/ 2147483647 h 2500"/>
              <a:gd name="T48" fmla="*/ 0 w 10"/>
              <a:gd name="T49" fmla="*/ 2147483647 h 2500"/>
              <a:gd name="T50" fmla="*/ 2147483647 w 10"/>
              <a:gd name="T51" fmla="*/ 2147483647 h 2500"/>
              <a:gd name="T52" fmla="*/ 0 w 10"/>
              <a:gd name="T53" fmla="*/ 2147483647 h 2500"/>
              <a:gd name="T54" fmla="*/ 0 w 10"/>
              <a:gd name="T55" fmla="*/ 2147483647 h 2500"/>
              <a:gd name="T56" fmla="*/ 2147483647 w 10"/>
              <a:gd name="T57" fmla="*/ 2147483647 h 2500"/>
              <a:gd name="T58" fmla="*/ 0 w 10"/>
              <a:gd name="T59" fmla="*/ 2147483647 h 2500"/>
              <a:gd name="T60" fmla="*/ 0 w 10"/>
              <a:gd name="T61" fmla="*/ 2147483647 h 2500"/>
              <a:gd name="T62" fmla="*/ 2147483647 w 10"/>
              <a:gd name="T63" fmla="*/ 2147483647 h 2500"/>
              <a:gd name="T64" fmla="*/ 0 w 10"/>
              <a:gd name="T65" fmla="*/ 2147483647 h 2500"/>
              <a:gd name="T66" fmla="*/ 0 w 10"/>
              <a:gd name="T67" fmla="*/ 2147483647 h 2500"/>
              <a:gd name="T68" fmla="*/ 2147483647 w 10"/>
              <a:gd name="T69" fmla="*/ 2147483647 h 2500"/>
              <a:gd name="T70" fmla="*/ 0 w 10"/>
              <a:gd name="T71" fmla="*/ 2147483647 h 2500"/>
              <a:gd name="T72" fmla="*/ 0 w 10"/>
              <a:gd name="T73" fmla="*/ 2147483647 h 2500"/>
              <a:gd name="T74" fmla="*/ 2147483647 w 10"/>
              <a:gd name="T75" fmla="*/ 2147483647 h 2500"/>
              <a:gd name="T76" fmla="*/ 0 w 10"/>
              <a:gd name="T77" fmla="*/ 2147483647 h 2500"/>
              <a:gd name="T78" fmla="*/ 0 w 10"/>
              <a:gd name="T79" fmla="*/ 2147483647 h 2500"/>
              <a:gd name="T80" fmla="*/ 2147483647 w 10"/>
              <a:gd name="T81" fmla="*/ 2147483647 h 2500"/>
              <a:gd name="T82" fmla="*/ 0 w 10"/>
              <a:gd name="T83" fmla="*/ 2147483647 h 2500"/>
              <a:gd name="T84" fmla="*/ 0 w 10"/>
              <a:gd name="T85" fmla="*/ 2147483647 h 2500"/>
              <a:gd name="T86" fmla="*/ 2147483647 w 10"/>
              <a:gd name="T87" fmla="*/ 2147483647 h 2500"/>
              <a:gd name="T88" fmla="*/ 0 w 10"/>
              <a:gd name="T89" fmla="*/ 2147483647 h 2500"/>
              <a:gd name="T90" fmla="*/ 0 w 10"/>
              <a:gd name="T91" fmla="*/ 2147483647 h 2500"/>
              <a:gd name="T92" fmla="*/ 2147483647 w 10"/>
              <a:gd name="T93" fmla="*/ 2147483647 h 2500"/>
              <a:gd name="T94" fmla="*/ 0 w 10"/>
              <a:gd name="T95" fmla="*/ 2147483647 h 2500"/>
              <a:gd name="T96" fmla="*/ 0 w 10"/>
              <a:gd name="T97" fmla="*/ 0 h 2500"/>
              <a:gd name="T98" fmla="*/ 2147483647 w 10"/>
              <a:gd name="T99" fmla="*/ 2147483647 h 2500"/>
              <a:gd name="T100" fmla="*/ 0 w 10"/>
              <a:gd name="T101" fmla="*/ 2147483647 h 25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 h="2500">
                <a:moveTo>
                  <a:pt x="0" y="2500"/>
                </a:moveTo>
                <a:lnTo>
                  <a:pt x="0" y="2394"/>
                </a:lnTo>
                <a:lnTo>
                  <a:pt x="10" y="2394"/>
                </a:lnTo>
                <a:lnTo>
                  <a:pt x="10" y="2500"/>
                </a:lnTo>
                <a:lnTo>
                  <a:pt x="0" y="2500"/>
                </a:lnTo>
                <a:close/>
                <a:moveTo>
                  <a:pt x="0" y="2352"/>
                </a:moveTo>
                <a:lnTo>
                  <a:pt x="0" y="2244"/>
                </a:lnTo>
                <a:lnTo>
                  <a:pt x="10" y="2244"/>
                </a:lnTo>
                <a:lnTo>
                  <a:pt x="10" y="2352"/>
                </a:lnTo>
                <a:lnTo>
                  <a:pt x="0" y="2352"/>
                </a:lnTo>
                <a:close/>
                <a:moveTo>
                  <a:pt x="0" y="2202"/>
                </a:moveTo>
                <a:lnTo>
                  <a:pt x="0" y="2094"/>
                </a:lnTo>
                <a:lnTo>
                  <a:pt x="10" y="2094"/>
                </a:lnTo>
                <a:lnTo>
                  <a:pt x="10" y="2202"/>
                </a:lnTo>
                <a:lnTo>
                  <a:pt x="0" y="2202"/>
                </a:lnTo>
                <a:close/>
                <a:moveTo>
                  <a:pt x="0" y="2052"/>
                </a:moveTo>
                <a:lnTo>
                  <a:pt x="0" y="1946"/>
                </a:lnTo>
                <a:lnTo>
                  <a:pt x="10" y="1946"/>
                </a:lnTo>
                <a:lnTo>
                  <a:pt x="10" y="2052"/>
                </a:lnTo>
                <a:lnTo>
                  <a:pt x="0" y="2052"/>
                </a:lnTo>
                <a:close/>
                <a:moveTo>
                  <a:pt x="0" y="1902"/>
                </a:moveTo>
                <a:lnTo>
                  <a:pt x="0" y="1796"/>
                </a:lnTo>
                <a:lnTo>
                  <a:pt x="10" y="1796"/>
                </a:lnTo>
                <a:lnTo>
                  <a:pt x="10" y="1902"/>
                </a:lnTo>
                <a:lnTo>
                  <a:pt x="0" y="1902"/>
                </a:lnTo>
                <a:close/>
                <a:moveTo>
                  <a:pt x="0" y="1752"/>
                </a:moveTo>
                <a:lnTo>
                  <a:pt x="0" y="1646"/>
                </a:lnTo>
                <a:lnTo>
                  <a:pt x="10" y="1646"/>
                </a:lnTo>
                <a:lnTo>
                  <a:pt x="10" y="1752"/>
                </a:lnTo>
                <a:lnTo>
                  <a:pt x="0" y="1752"/>
                </a:lnTo>
                <a:close/>
                <a:moveTo>
                  <a:pt x="0" y="1604"/>
                </a:moveTo>
                <a:lnTo>
                  <a:pt x="0" y="1496"/>
                </a:lnTo>
                <a:lnTo>
                  <a:pt x="10" y="1496"/>
                </a:lnTo>
                <a:lnTo>
                  <a:pt x="10" y="1604"/>
                </a:lnTo>
                <a:lnTo>
                  <a:pt x="0" y="1604"/>
                </a:lnTo>
                <a:close/>
                <a:moveTo>
                  <a:pt x="0" y="1454"/>
                </a:moveTo>
                <a:lnTo>
                  <a:pt x="0" y="1346"/>
                </a:lnTo>
                <a:lnTo>
                  <a:pt x="10" y="1346"/>
                </a:lnTo>
                <a:lnTo>
                  <a:pt x="10" y="1454"/>
                </a:lnTo>
                <a:lnTo>
                  <a:pt x="0" y="1454"/>
                </a:lnTo>
                <a:close/>
                <a:moveTo>
                  <a:pt x="0" y="1304"/>
                </a:moveTo>
                <a:lnTo>
                  <a:pt x="0" y="1198"/>
                </a:lnTo>
                <a:lnTo>
                  <a:pt x="10" y="1198"/>
                </a:lnTo>
                <a:lnTo>
                  <a:pt x="10" y="1304"/>
                </a:lnTo>
                <a:lnTo>
                  <a:pt x="0" y="1304"/>
                </a:lnTo>
                <a:close/>
                <a:moveTo>
                  <a:pt x="0" y="1154"/>
                </a:moveTo>
                <a:lnTo>
                  <a:pt x="0" y="1048"/>
                </a:lnTo>
                <a:lnTo>
                  <a:pt x="10" y="1048"/>
                </a:lnTo>
                <a:lnTo>
                  <a:pt x="10" y="1154"/>
                </a:lnTo>
                <a:lnTo>
                  <a:pt x="0" y="1154"/>
                </a:lnTo>
                <a:close/>
                <a:moveTo>
                  <a:pt x="0" y="1004"/>
                </a:moveTo>
                <a:lnTo>
                  <a:pt x="0" y="898"/>
                </a:lnTo>
                <a:lnTo>
                  <a:pt x="10" y="898"/>
                </a:lnTo>
                <a:lnTo>
                  <a:pt x="10" y="1004"/>
                </a:lnTo>
                <a:lnTo>
                  <a:pt x="0" y="1004"/>
                </a:lnTo>
                <a:close/>
                <a:moveTo>
                  <a:pt x="0" y="854"/>
                </a:moveTo>
                <a:lnTo>
                  <a:pt x="0" y="748"/>
                </a:lnTo>
                <a:lnTo>
                  <a:pt x="10" y="748"/>
                </a:lnTo>
                <a:lnTo>
                  <a:pt x="10" y="854"/>
                </a:lnTo>
                <a:lnTo>
                  <a:pt x="0" y="854"/>
                </a:lnTo>
                <a:close/>
                <a:moveTo>
                  <a:pt x="0" y="706"/>
                </a:moveTo>
                <a:lnTo>
                  <a:pt x="0" y="598"/>
                </a:lnTo>
                <a:lnTo>
                  <a:pt x="10" y="598"/>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3" name="Freeform 38"/>
          <p:cNvSpPr>
            <a:spLocks noEditPoints="1"/>
          </p:cNvSpPr>
          <p:nvPr userDrawn="1"/>
        </p:nvSpPr>
        <p:spPr bwMode="auto">
          <a:xfrm>
            <a:off x="1273175" y="1947863"/>
            <a:ext cx="19050" cy="644525"/>
          </a:xfrm>
          <a:custGeom>
            <a:avLst/>
            <a:gdLst>
              <a:gd name="T0" fmla="*/ 0 w 12"/>
              <a:gd name="T1" fmla="*/ 2147483647 h 406"/>
              <a:gd name="T2" fmla="*/ 0 w 12"/>
              <a:gd name="T3" fmla="*/ 2147483647 h 406"/>
              <a:gd name="T4" fmla="*/ 2147483647 w 12"/>
              <a:gd name="T5" fmla="*/ 2147483647 h 406"/>
              <a:gd name="T6" fmla="*/ 2147483647 w 12"/>
              <a:gd name="T7" fmla="*/ 2147483647 h 406"/>
              <a:gd name="T8" fmla="*/ 0 w 12"/>
              <a:gd name="T9" fmla="*/ 2147483647 h 406"/>
              <a:gd name="T10" fmla="*/ 0 w 12"/>
              <a:gd name="T11" fmla="*/ 2147483647 h 406"/>
              <a:gd name="T12" fmla="*/ 0 w 12"/>
              <a:gd name="T13" fmla="*/ 2147483647 h 406"/>
              <a:gd name="T14" fmla="*/ 0 w 12"/>
              <a:gd name="T15" fmla="*/ 0 h 406"/>
              <a:gd name="T16" fmla="*/ 2147483647 w 12"/>
              <a:gd name="T17" fmla="*/ 0 h 406"/>
              <a:gd name="T18" fmla="*/ 2147483647 w 12"/>
              <a:gd name="T19" fmla="*/ 2147483647 h 406"/>
              <a:gd name="T20" fmla="*/ 0 w 12"/>
              <a:gd name="T21" fmla="*/ 2147483647 h 406"/>
              <a:gd name="T22" fmla="*/ 0 w 12"/>
              <a:gd name="T23" fmla="*/ 2147483647 h 40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406">
                <a:moveTo>
                  <a:pt x="0" y="406"/>
                </a:moveTo>
                <a:lnTo>
                  <a:pt x="0" y="300"/>
                </a:lnTo>
                <a:lnTo>
                  <a:pt x="12" y="300"/>
                </a:lnTo>
                <a:lnTo>
                  <a:pt x="12" y="406"/>
                </a:lnTo>
                <a:lnTo>
                  <a:pt x="0" y="40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4" name="Freeform 39"/>
          <p:cNvSpPr>
            <a:spLocks noEditPoints="1"/>
          </p:cNvSpPr>
          <p:nvPr userDrawn="1"/>
        </p:nvSpPr>
        <p:spPr bwMode="auto">
          <a:xfrm>
            <a:off x="1657350" y="2185988"/>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0 h 556"/>
              <a:gd name="T28" fmla="*/ 2147483647 w 10"/>
              <a:gd name="T29" fmla="*/ 0 h 556"/>
              <a:gd name="T30" fmla="*/ 2147483647 w 10"/>
              <a:gd name="T31" fmla="*/ 2147483647 h 556"/>
              <a:gd name="T32" fmla="*/ 0 w 10"/>
              <a:gd name="T33" fmla="*/ 2147483647 h 556"/>
              <a:gd name="T34" fmla="*/ 0 w 10"/>
              <a:gd name="T35" fmla="*/ 2147483647 h 5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556">
                <a:moveTo>
                  <a:pt x="0" y="556"/>
                </a:moveTo>
                <a:lnTo>
                  <a:pt x="0" y="448"/>
                </a:lnTo>
                <a:lnTo>
                  <a:pt x="10" y="448"/>
                </a:lnTo>
                <a:lnTo>
                  <a:pt x="10" y="556"/>
                </a:lnTo>
                <a:lnTo>
                  <a:pt x="0" y="556"/>
                </a:lnTo>
                <a:close/>
                <a:moveTo>
                  <a:pt x="0" y="406"/>
                </a:moveTo>
                <a:lnTo>
                  <a:pt x="0" y="298"/>
                </a:lnTo>
                <a:lnTo>
                  <a:pt x="10" y="298"/>
                </a:lnTo>
                <a:lnTo>
                  <a:pt x="10" y="406"/>
                </a:lnTo>
                <a:lnTo>
                  <a:pt x="0" y="40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5" name="Freeform 40"/>
          <p:cNvSpPr>
            <a:spLocks/>
          </p:cNvSpPr>
          <p:nvPr userDrawn="1"/>
        </p:nvSpPr>
        <p:spPr bwMode="auto">
          <a:xfrm>
            <a:off x="1939925" y="2894013"/>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6" name="Freeform 42"/>
          <p:cNvSpPr>
            <a:spLocks noEditPoints="1"/>
          </p:cNvSpPr>
          <p:nvPr userDrawn="1"/>
        </p:nvSpPr>
        <p:spPr bwMode="auto">
          <a:xfrm>
            <a:off x="1460500" y="218598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7" name="Freeform 43"/>
          <p:cNvSpPr>
            <a:spLocks noEditPoints="1"/>
          </p:cNvSpPr>
          <p:nvPr userDrawn="1"/>
        </p:nvSpPr>
        <p:spPr bwMode="auto">
          <a:xfrm>
            <a:off x="1362075" y="2424113"/>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8" name="Freeform 44"/>
          <p:cNvSpPr>
            <a:spLocks noEditPoints="1"/>
          </p:cNvSpPr>
          <p:nvPr userDrawn="1"/>
        </p:nvSpPr>
        <p:spPr bwMode="auto">
          <a:xfrm>
            <a:off x="2051050" y="3611563"/>
            <a:ext cx="15875" cy="1117600"/>
          </a:xfrm>
          <a:custGeom>
            <a:avLst/>
            <a:gdLst>
              <a:gd name="T0" fmla="*/ 0 w 10"/>
              <a:gd name="T1" fmla="*/ 2147483647 h 704"/>
              <a:gd name="T2" fmla="*/ 0 w 10"/>
              <a:gd name="T3" fmla="*/ 2147483647 h 704"/>
              <a:gd name="T4" fmla="*/ 2147483647 w 10"/>
              <a:gd name="T5" fmla="*/ 2147483647 h 704"/>
              <a:gd name="T6" fmla="*/ 2147483647 w 10"/>
              <a:gd name="T7" fmla="*/ 2147483647 h 704"/>
              <a:gd name="T8" fmla="*/ 0 w 10"/>
              <a:gd name="T9" fmla="*/ 2147483647 h 704"/>
              <a:gd name="T10" fmla="*/ 0 w 10"/>
              <a:gd name="T11" fmla="*/ 2147483647 h 704"/>
              <a:gd name="T12" fmla="*/ 0 w 10"/>
              <a:gd name="T13" fmla="*/ 2147483647 h 704"/>
              <a:gd name="T14" fmla="*/ 0 w 10"/>
              <a:gd name="T15" fmla="*/ 2147483647 h 704"/>
              <a:gd name="T16" fmla="*/ 2147483647 w 10"/>
              <a:gd name="T17" fmla="*/ 2147483647 h 704"/>
              <a:gd name="T18" fmla="*/ 2147483647 w 10"/>
              <a:gd name="T19" fmla="*/ 2147483647 h 704"/>
              <a:gd name="T20" fmla="*/ 0 w 10"/>
              <a:gd name="T21" fmla="*/ 2147483647 h 704"/>
              <a:gd name="T22" fmla="*/ 0 w 10"/>
              <a:gd name="T23" fmla="*/ 2147483647 h 704"/>
              <a:gd name="T24" fmla="*/ 0 w 10"/>
              <a:gd name="T25" fmla="*/ 2147483647 h 704"/>
              <a:gd name="T26" fmla="*/ 0 w 10"/>
              <a:gd name="T27" fmla="*/ 2147483647 h 704"/>
              <a:gd name="T28" fmla="*/ 2147483647 w 10"/>
              <a:gd name="T29" fmla="*/ 2147483647 h 704"/>
              <a:gd name="T30" fmla="*/ 2147483647 w 10"/>
              <a:gd name="T31" fmla="*/ 2147483647 h 704"/>
              <a:gd name="T32" fmla="*/ 0 w 10"/>
              <a:gd name="T33" fmla="*/ 2147483647 h 704"/>
              <a:gd name="T34" fmla="*/ 0 w 10"/>
              <a:gd name="T35" fmla="*/ 2147483647 h 704"/>
              <a:gd name="T36" fmla="*/ 0 w 10"/>
              <a:gd name="T37" fmla="*/ 2147483647 h 704"/>
              <a:gd name="T38" fmla="*/ 0 w 10"/>
              <a:gd name="T39" fmla="*/ 2147483647 h 704"/>
              <a:gd name="T40" fmla="*/ 2147483647 w 10"/>
              <a:gd name="T41" fmla="*/ 2147483647 h 704"/>
              <a:gd name="T42" fmla="*/ 2147483647 w 10"/>
              <a:gd name="T43" fmla="*/ 2147483647 h 704"/>
              <a:gd name="T44" fmla="*/ 0 w 10"/>
              <a:gd name="T45" fmla="*/ 2147483647 h 704"/>
              <a:gd name="T46" fmla="*/ 0 w 10"/>
              <a:gd name="T47" fmla="*/ 2147483647 h 704"/>
              <a:gd name="T48" fmla="*/ 0 w 10"/>
              <a:gd name="T49" fmla="*/ 2147483647 h 704"/>
              <a:gd name="T50" fmla="*/ 0 w 10"/>
              <a:gd name="T51" fmla="*/ 0 h 704"/>
              <a:gd name="T52" fmla="*/ 2147483647 w 10"/>
              <a:gd name="T53" fmla="*/ 0 h 704"/>
              <a:gd name="T54" fmla="*/ 2147483647 w 10"/>
              <a:gd name="T55" fmla="*/ 2147483647 h 704"/>
              <a:gd name="T56" fmla="*/ 0 w 10"/>
              <a:gd name="T57" fmla="*/ 2147483647 h 704"/>
              <a:gd name="T58" fmla="*/ 0 w 10"/>
              <a:gd name="T59" fmla="*/ 2147483647 h 7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4">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4"/>
                </a:moveTo>
                <a:lnTo>
                  <a:pt x="0" y="298"/>
                </a:lnTo>
                <a:lnTo>
                  <a:pt x="10" y="298"/>
                </a:lnTo>
                <a:lnTo>
                  <a:pt x="10" y="404"/>
                </a:lnTo>
                <a:lnTo>
                  <a:pt x="0" y="404"/>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29" name="Freeform 45"/>
          <p:cNvSpPr>
            <a:spLocks noEditPoints="1"/>
          </p:cNvSpPr>
          <p:nvPr userDrawn="1"/>
        </p:nvSpPr>
        <p:spPr bwMode="auto">
          <a:xfrm>
            <a:off x="1952625" y="3373438"/>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0" name="Freeform 46"/>
          <p:cNvSpPr>
            <a:spLocks noEditPoints="1"/>
          </p:cNvSpPr>
          <p:nvPr userDrawn="1"/>
        </p:nvSpPr>
        <p:spPr bwMode="auto">
          <a:xfrm>
            <a:off x="1854200" y="3135313"/>
            <a:ext cx="15875" cy="1355725"/>
          </a:xfrm>
          <a:custGeom>
            <a:avLst/>
            <a:gdLst>
              <a:gd name="T0" fmla="*/ 0 w 10"/>
              <a:gd name="T1" fmla="*/ 2147483647 h 854"/>
              <a:gd name="T2" fmla="*/ 0 w 10"/>
              <a:gd name="T3" fmla="*/ 2147483647 h 854"/>
              <a:gd name="T4" fmla="*/ 2147483647 w 10"/>
              <a:gd name="T5" fmla="*/ 2147483647 h 854"/>
              <a:gd name="T6" fmla="*/ 2147483647 w 10"/>
              <a:gd name="T7" fmla="*/ 2147483647 h 854"/>
              <a:gd name="T8" fmla="*/ 0 w 10"/>
              <a:gd name="T9" fmla="*/ 2147483647 h 854"/>
              <a:gd name="T10" fmla="*/ 0 w 10"/>
              <a:gd name="T11" fmla="*/ 2147483647 h 854"/>
              <a:gd name="T12" fmla="*/ 0 w 10"/>
              <a:gd name="T13" fmla="*/ 2147483647 h 854"/>
              <a:gd name="T14" fmla="*/ 0 w 10"/>
              <a:gd name="T15" fmla="*/ 2147483647 h 854"/>
              <a:gd name="T16" fmla="*/ 2147483647 w 10"/>
              <a:gd name="T17" fmla="*/ 2147483647 h 854"/>
              <a:gd name="T18" fmla="*/ 2147483647 w 10"/>
              <a:gd name="T19" fmla="*/ 2147483647 h 854"/>
              <a:gd name="T20" fmla="*/ 0 w 10"/>
              <a:gd name="T21" fmla="*/ 2147483647 h 854"/>
              <a:gd name="T22" fmla="*/ 0 w 10"/>
              <a:gd name="T23" fmla="*/ 2147483647 h 854"/>
              <a:gd name="T24" fmla="*/ 0 w 10"/>
              <a:gd name="T25" fmla="*/ 2147483647 h 854"/>
              <a:gd name="T26" fmla="*/ 0 w 10"/>
              <a:gd name="T27" fmla="*/ 2147483647 h 854"/>
              <a:gd name="T28" fmla="*/ 2147483647 w 10"/>
              <a:gd name="T29" fmla="*/ 2147483647 h 854"/>
              <a:gd name="T30" fmla="*/ 2147483647 w 10"/>
              <a:gd name="T31" fmla="*/ 2147483647 h 854"/>
              <a:gd name="T32" fmla="*/ 0 w 10"/>
              <a:gd name="T33" fmla="*/ 2147483647 h 854"/>
              <a:gd name="T34" fmla="*/ 0 w 10"/>
              <a:gd name="T35" fmla="*/ 2147483647 h 854"/>
              <a:gd name="T36" fmla="*/ 0 w 10"/>
              <a:gd name="T37" fmla="*/ 2147483647 h 854"/>
              <a:gd name="T38" fmla="*/ 0 w 10"/>
              <a:gd name="T39" fmla="*/ 2147483647 h 854"/>
              <a:gd name="T40" fmla="*/ 2147483647 w 10"/>
              <a:gd name="T41" fmla="*/ 2147483647 h 854"/>
              <a:gd name="T42" fmla="*/ 2147483647 w 10"/>
              <a:gd name="T43" fmla="*/ 2147483647 h 854"/>
              <a:gd name="T44" fmla="*/ 0 w 10"/>
              <a:gd name="T45" fmla="*/ 2147483647 h 854"/>
              <a:gd name="T46" fmla="*/ 0 w 10"/>
              <a:gd name="T47" fmla="*/ 2147483647 h 854"/>
              <a:gd name="T48" fmla="*/ 0 w 10"/>
              <a:gd name="T49" fmla="*/ 2147483647 h 854"/>
              <a:gd name="T50" fmla="*/ 0 w 10"/>
              <a:gd name="T51" fmla="*/ 2147483647 h 854"/>
              <a:gd name="T52" fmla="*/ 2147483647 w 10"/>
              <a:gd name="T53" fmla="*/ 2147483647 h 854"/>
              <a:gd name="T54" fmla="*/ 2147483647 w 10"/>
              <a:gd name="T55" fmla="*/ 2147483647 h 854"/>
              <a:gd name="T56" fmla="*/ 0 w 10"/>
              <a:gd name="T57" fmla="*/ 2147483647 h 854"/>
              <a:gd name="T58" fmla="*/ 0 w 10"/>
              <a:gd name="T59" fmla="*/ 2147483647 h 854"/>
              <a:gd name="T60" fmla="*/ 0 w 10"/>
              <a:gd name="T61" fmla="*/ 2147483647 h 854"/>
              <a:gd name="T62" fmla="*/ 0 w 10"/>
              <a:gd name="T63" fmla="*/ 0 h 854"/>
              <a:gd name="T64" fmla="*/ 2147483647 w 10"/>
              <a:gd name="T65" fmla="*/ 0 h 854"/>
              <a:gd name="T66" fmla="*/ 2147483647 w 10"/>
              <a:gd name="T67" fmla="*/ 2147483647 h 854"/>
              <a:gd name="T68" fmla="*/ 0 w 10"/>
              <a:gd name="T69" fmla="*/ 2147483647 h 854"/>
              <a:gd name="T70" fmla="*/ 0 w 10"/>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4">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1" name="Freeform 47"/>
          <p:cNvSpPr>
            <a:spLocks noEditPoints="1"/>
          </p:cNvSpPr>
          <p:nvPr userDrawn="1"/>
        </p:nvSpPr>
        <p:spPr bwMode="auto">
          <a:xfrm>
            <a:off x="1755775" y="3135313"/>
            <a:ext cx="19050" cy="1355725"/>
          </a:xfrm>
          <a:custGeom>
            <a:avLst/>
            <a:gdLst>
              <a:gd name="T0" fmla="*/ 0 w 12"/>
              <a:gd name="T1" fmla="*/ 2147483647 h 854"/>
              <a:gd name="T2" fmla="*/ 0 w 12"/>
              <a:gd name="T3" fmla="*/ 2147483647 h 854"/>
              <a:gd name="T4" fmla="*/ 2147483647 w 12"/>
              <a:gd name="T5" fmla="*/ 2147483647 h 854"/>
              <a:gd name="T6" fmla="*/ 2147483647 w 12"/>
              <a:gd name="T7" fmla="*/ 2147483647 h 854"/>
              <a:gd name="T8" fmla="*/ 0 w 12"/>
              <a:gd name="T9" fmla="*/ 2147483647 h 854"/>
              <a:gd name="T10" fmla="*/ 0 w 12"/>
              <a:gd name="T11" fmla="*/ 2147483647 h 854"/>
              <a:gd name="T12" fmla="*/ 0 w 12"/>
              <a:gd name="T13" fmla="*/ 2147483647 h 854"/>
              <a:gd name="T14" fmla="*/ 0 w 12"/>
              <a:gd name="T15" fmla="*/ 2147483647 h 854"/>
              <a:gd name="T16" fmla="*/ 2147483647 w 12"/>
              <a:gd name="T17" fmla="*/ 2147483647 h 854"/>
              <a:gd name="T18" fmla="*/ 2147483647 w 12"/>
              <a:gd name="T19" fmla="*/ 2147483647 h 854"/>
              <a:gd name="T20" fmla="*/ 0 w 12"/>
              <a:gd name="T21" fmla="*/ 2147483647 h 854"/>
              <a:gd name="T22" fmla="*/ 0 w 12"/>
              <a:gd name="T23" fmla="*/ 2147483647 h 854"/>
              <a:gd name="T24" fmla="*/ 0 w 12"/>
              <a:gd name="T25" fmla="*/ 2147483647 h 854"/>
              <a:gd name="T26" fmla="*/ 0 w 12"/>
              <a:gd name="T27" fmla="*/ 2147483647 h 854"/>
              <a:gd name="T28" fmla="*/ 2147483647 w 12"/>
              <a:gd name="T29" fmla="*/ 2147483647 h 854"/>
              <a:gd name="T30" fmla="*/ 2147483647 w 12"/>
              <a:gd name="T31" fmla="*/ 2147483647 h 854"/>
              <a:gd name="T32" fmla="*/ 0 w 12"/>
              <a:gd name="T33" fmla="*/ 2147483647 h 854"/>
              <a:gd name="T34" fmla="*/ 0 w 12"/>
              <a:gd name="T35" fmla="*/ 2147483647 h 854"/>
              <a:gd name="T36" fmla="*/ 0 w 12"/>
              <a:gd name="T37" fmla="*/ 2147483647 h 854"/>
              <a:gd name="T38" fmla="*/ 0 w 12"/>
              <a:gd name="T39" fmla="*/ 2147483647 h 854"/>
              <a:gd name="T40" fmla="*/ 2147483647 w 12"/>
              <a:gd name="T41" fmla="*/ 2147483647 h 854"/>
              <a:gd name="T42" fmla="*/ 2147483647 w 12"/>
              <a:gd name="T43" fmla="*/ 2147483647 h 854"/>
              <a:gd name="T44" fmla="*/ 0 w 12"/>
              <a:gd name="T45" fmla="*/ 2147483647 h 854"/>
              <a:gd name="T46" fmla="*/ 0 w 12"/>
              <a:gd name="T47" fmla="*/ 2147483647 h 854"/>
              <a:gd name="T48" fmla="*/ 0 w 12"/>
              <a:gd name="T49" fmla="*/ 2147483647 h 854"/>
              <a:gd name="T50" fmla="*/ 0 w 12"/>
              <a:gd name="T51" fmla="*/ 2147483647 h 854"/>
              <a:gd name="T52" fmla="*/ 2147483647 w 12"/>
              <a:gd name="T53" fmla="*/ 2147483647 h 854"/>
              <a:gd name="T54" fmla="*/ 2147483647 w 12"/>
              <a:gd name="T55" fmla="*/ 2147483647 h 854"/>
              <a:gd name="T56" fmla="*/ 0 w 12"/>
              <a:gd name="T57" fmla="*/ 2147483647 h 854"/>
              <a:gd name="T58" fmla="*/ 0 w 12"/>
              <a:gd name="T59" fmla="*/ 2147483647 h 854"/>
              <a:gd name="T60" fmla="*/ 0 w 12"/>
              <a:gd name="T61" fmla="*/ 2147483647 h 854"/>
              <a:gd name="T62" fmla="*/ 0 w 12"/>
              <a:gd name="T63" fmla="*/ 0 h 854"/>
              <a:gd name="T64" fmla="*/ 2147483647 w 12"/>
              <a:gd name="T65" fmla="*/ 0 h 854"/>
              <a:gd name="T66" fmla="*/ 2147483647 w 12"/>
              <a:gd name="T67" fmla="*/ 2147483647 h 854"/>
              <a:gd name="T68" fmla="*/ 0 w 12"/>
              <a:gd name="T69" fmla="*/ 2147483647 h 854"/>
              <a:gd name="T70" fmla="*/ 0 w 12"/>
              <a:gd name="T71" fmla="*/ 2147483647 h 8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 h="854">
                <a:moveTo>
                  <a:pt x="0" y="854"/>
                </a:moveTo>
                <a:lnTo>
                  <a:pt x="0" y="748"/>
                </a:lnTo>
                <a:lnTo>
                  <a:pt x="12" y="748"/>
                </a:lnTo>
                <a:lnTo>
                  <a:pt x="12" y="854"/>
                </a:lnTo>
                <a:lnTo>
                  <a:pt x="0" y="854"/>
                </a:lnTo>
                <a:close/>
                <a:moveTo>
                  <a:pt x="0" y="704"/>
                </a:moveTo>
                <a:lnTo>
                  <a:pt x="0" y="598"/>
                </a:lnTo>
                <a:lnTo>
                  <a:pt x="12" y="598"/>
                </a:lnTo>
                <a:lnTo>
                  <a:pt x="12" y="704"/>
                </a:lnTo>
                <a:lnTo>
                  <a:pt x="0" y="704"/>
                </a:lnTo>
                <a:close/>
                <a:moveTo>
                  <a:pt x="0" y="556"/>
                </a:moveTo>
                <a:lnTo>
                  <a:pt x="0" y="448"/>
                </a:lnTo>
                <a:lnTo>
                  <a:pt x="12" y="448"/>
                </a:lnTo>
                <a:lnTo>
                  <a:pt x="12" y="556"/>
                </a:lnTo>
                <a:lnTo>
                  <a:pt x="0" y="556"/>
                </a:lnTo>
                <a:close/>
                <a:moveTo>
                  <a:pt x="0" y="406"/>
                </a:moveTo>
                <a:lnTo>
                  <a:pt x="0" y="300"/>
                </a:lnTo>
                <a:lnTo>
                  <a:pt x="12" y="300"/>
                </a:lnTo>
                <a:lnTo>
                  <a:pt x="12" y="406"/>
                </a:lnTo>
                <a:lnTo>
                  <a:pt x="0" y="406"/>
                </a:lnTo>
                <a:close/>
                <a:moveTo>
                  <a:pt x="0" y="256"/>
                </a:moveTo>
                <a:lnTo>
                  <a:pt x="0" y="150"/>
                </a:lnTo>
                <a:lnTo>
                  <a:pt x="12" y="150"/>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2" name="Freeform 48"/>
          <p:cNvSpPr>
            <a:spLocks noEditPoints="1"/>
          </p:cNvSpPr>
          <p:nvPr userDrawn="1"/>
        </p:nvSpPr>
        <p:spPr bwMode="auto">
          <a:xfrm>
            <a:off x="2432050" y="3846513"/>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600"/>
                </a:lnTo>
                <a:lnTo>
                  <a:pt x="10" y="600"/>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3" name="Freeform 49"/>
          <p:cNvSpPr>
            <a:spLocks noEditPoints="1"/>
          </p:cNvSpPr>
          <p:nvPr userDrawn="1"/>
        </p:nvSpPr>
        <p:spPr bwMode="auto">
          <a:xfrm>
            <a:off x="2333625" y="3846513"/>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600"/>
                </a:lnTo>
                <a:lnTo>
                  <a:pt x="10" y="600"/>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4" name="Freeform 50"/>
          <p:cNvSpPr>
            <a:spLocks noEditPoints="1"/>
          </p:cNvSpPr>
          <p:nvPr userDrawn="1"/>
        </p:nvSpPr>
        <p:spPr bwMode="auto">
          <a:xfrm>
            <a:off x="2235200" y="3846513"/>
            <a:ext cx="19050" cy="1120775"/>
          </a:xfrm>
          <a:custGeom>
            <a:avLst/>
            <a:gdLst>
              <a:gd name="T0" fmla="*/ 0 w 12"/>
              <a:gd name="T1" fmla="*/ 2147483647 h 706"/>
              <a:gd name="T2" fmla="*/ 0 w 12"/>
              <a:gd name="T3" fmla="*/ 2147483647 h 706"/>
              <a:gd name="T4" fmla="*/ 2147483647 w 12"/>
              <a:gd name="T5" fmla="*/ 2147483647 h 706"/>
              <a:gd name="T6" fmla="*/ 2147483647 w 12"/>
              <a:gd name="T7" fmla="*/ 2147483647 h 706"/>
              <a:gd name="T8" fmla="*/ 0 w 12"/>
              <a:gd name="T9" fmla="*/ 2147483647 h 706"/>
              <a:gd name="T10" fmla="*/ 0 w 12"/>
              <a:gd name="T11" fmla="*/ 2147483647 h 706"/>
              <a:gd name="T12" fmla="*/ 0 w 12"/>
              <a:gd name="T13" fmla="*/ 2147483647 h 706"/>
              <a:gd name="T14" fmla="*/ 0 w 12"/>
              <a:gd name="T15" fmla="*/ 2147483647 h 706"/>
              <a:gd name="T16" fmla="*/ 2147483647 w 12"/>
              <a:gd name="T17" fmla="*/ 2147483647 h 706"/>
              <a:gd name="T18" fmla="*/ 2147483647 w 12"/>
              <a:gd name="T19" fmla="*/ 2147483647 h 706"/>
              <a:gd name="T20" fmla="*/ 0 w 12"/>
              <a:gd name="T21" fmla="*/ 2147483647 h 706"/>
              <a:gd name="T22" fmla="*/ 0 w 12"/>
              <a:gd name="T23" fmla="*/ 2147483647 h 706"/>
              <a:gd name="T24" fmla="*/ 0 w 12"/>
              <a:gd name="T25" fmla="*/ 2147483647 h 706"/>
              <a:gd name="T26" fmla="*/ 0 w 12"/>
              <a:gd name="T27" fmla="*/ 2147483647 h 706"/>
              <a:gd name="T28" fmla="*/ 2147483647 w 12"/>
              <a:gd name="T29" fmla="*/ 2147483647 h 706"/>
              <a:gd name="T30" fmla="*/ 2147483647 w 12"/>
              <a:gd name="T31" fmla="*/ 2147483647 h 706"/>
              <a:gd name="T32" fmla="*/ 0 w 12"/>
              <a:gd name="T33" fmla="*/ 2147483647 h 706"/>
              <a:gd name="T34" fmla="*/ 0 w 12"/>
              <a:gd name="T35" fmla="*/ 2147483647 h 706"/>
              <a:gd name="T36" fmla="*/ 0 w 12"/>
              <a:gd name="T37" fmla="*/ 2147483647 h 706"/>
              <a:gd name="T38" fmla="*/ 0 w 12"/>
              <a:gd name="T39" fmla="*/ 2147483647 h 706"/>
              <a:gd name="T40" fmla="*/ 2147483647 w 12"/>
              <a:gd name="T41" fmla="*/ 2147483647 h 706"/>
              <a:gd name="T42" fmla="*/ 2147483647 w 12"/>
              <a:gd name="T43" fmla="*/ 2147483647 h 706"/>
              <a:gd name="T44" fmla="*/ 0 w 12"/>
              <a:gd name="T45" fmla="*/ 2147483647 h 706"/>
              <a:gd name="T46" fmla="*/ 0 w 12"/>
              <a:gd name="T47" fmla="*/ 2147483647 h 706"/>
              <a:gd name="T48" fmla="*/ 0 w 12"/>
              <a:gd name="T49" fmla="*/ 2147483647 h 706"/>
              <a:gd name="T50" fmla="*/ 0 w 12"/>
              <a:gd name="T51" fmla="*/ 0 h 706"/>
              <a:gd name="T52" fmla="*/ 2147483647 w 12"/>
              <a:gd name="T53" fmla="*/ 0 h 706"/>
              <a:gd name="T54" fmla="*/ 2147483647 w 12"/>
              <a:gd name="T55" fmla="*/ 2147483647 h 706"/>
              <a:gd name="T56" fmla="*/ 0 w 12"/>
              <a:gd name="T57" fmla="*/ 2147483647 h 706"/>
              <a:gd name="T58" fmla="*/ 0 w 12"/>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 h="706">
                <a:moveTo>
                  <a:pt x="0" y="706"/>
                </a:moveTo>
                <a:lnTo>
                  <a:pt x="0" y="600"/>
                </a:lnTo>
                <a:lnTo>
                  <a:pt x="12" y="600"/>
                </a:lnTo>
                <a:lnTo>
                  <a:pt x="12" y="706"/>
                </a:lnTo>
                <a:lnTo>
                  <a:pt x="0" y="706"/>
                </a:lnTo>
                <a:close/>
                <a:moveTo>
                  <a:pt x="0" y="556"/>
                </a:moveTo>
                <a:lnTo>
                  <a:pt x="0" y="450"/>
                </a:lnTo>
                <a:lnTo>
                  <a:pt x="12" y="450"/>
                </a:lnTo>
                <a:lnTo>
                  <a:pt x="12" y="556"/>
                </a:lnTo>
                <a:lnTo>
                  <a:pt x="0" y="556"/>
                </a:lnTo>
                <a:close/>
                <a:moveTo>
                  <a:pt x="0" y="406"/>
                </a:moveTo>
                <a:lnTo>
                  <a:pt x="0" y="300"/>
                </a:lnTo>
                <a:lnTo>
                  <a:pt x="12" y="300"/>
                </a:lnTo>
                <a:lnTo>
                  <a:pt x="12" y="406"/>
                </a:lnTo>
                <a:lnTo>
                  <a:pt x="0" y="406"/>
                </a:lnTo>
                <a:close/>
                <a:moveTo>
                  <a:pt x="0" y="256"/>
                </a:moveTo>
                <a:lnTo>
                  <a:pt x="0" y="150"/>
                </a:lnTo>
                <a:lnTo>
                  <a:pt x="12" y="150"/>
                </a:lnTo>
                <a:lnTo>
                  <a:pt x="12" y="256"/>
                </a:lnTo>
                <a:lnTo>
                  <a:pt x="0" y="256"/>
                </a:lnTo>
                <a:close/>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5" name="Freeform 51"/>
          <p:cNvSpPr>
            <a:spLocks noEditPoints="1"/>
          </p:cNvSpPr>
          <p:nvPr userDrawn="1"/>
        </p:nvSpPr>
        <p:spPr bwMode="auto">
          <a:xfrm>
            <a:off x="2139950" y="3611563"/>
            <a:ext cx="15875" cy="1117600"/>
          </a:xfrm>
          <a:custGeom>
            <a:avLst/>
            <a:gdLst>
              <a:gd name="T0" fmla="*/ 0 w 10"/>
              <a:gd name="T1" fmla="*/ 2147483647 h 704"/>
              <a:gd name="T2" fmla="*/ 0 w 10"/>
              <a:gd name="T3" fmla="*/ 2147483647 h 704"/>
              <a:gd name="T4" fmla="*/ 2147483647 w 10"/>
              <a:gd name="T5" fmla="*/ 2147483647 h 704"/>
              <a:gd name="T6" fmla="*/ 2147483647 w 10"/>
              <a:gd name="T7" fmla="*/ 2147483647 h 704"/>
              <a:gd name="T8" fmla="*/ 0 w 10"/>
              <a:gd name="T9" fmla="*/ 2147483647 h 704"/>
              <a:gd name="T10" fmla="*/ 0 w 10"/>
              <a:gd name="T11" fmla="*/ 2147483647 h 704"/>
              <a:gd name="T12" fmla="*/ 0 w 10"/>
              <a:gd name="T13" fmla="*/ 2147483647 h 704"/>
              <a:gd name="T14" fmla="*/ 0 w 10"/>
              <a:gd name="T15" fmla="*/ 2147483647 h 704"/>
              <a:gd name="T16" fmla="*/ 2147483647 w 10"/>
              <a:gd name="T17" fmla="*/ 2147483647 h 704"/>
              <a:gd name="T18" fmla="*/ 2147483647 w 10"/>
              <a:gd name="T19" fmla="*/ 2147483647 h 704"/>
              <a:gd name="T20" fmla="*/ 0 w 10"/>
              <a:gd name="T21" fmla="*/ 2147483647 h 704"/>
              <a:gd name="T22" fmla="*/ 0 w 10"/>
              <a:gd name="T23" fmla="*/ 2147483647 h 704"/>
              <a:gd name="T24" fmla="*/ 0 w 10"/>
              <a:gd name="T25" fmla="*/ 2147483647 h 704"/>
              <a:gd name="T26" fmla="*/ 0 w 10"/>
              <a:gd name="T27" fmla="*/ 2147483647 h 704"/>
              <a:gd name="T28" fmla="*/ 2147483647 w 10"/>
              <a:gd name="T29" fmla="*/ 2147483647 h 704"/>
              <a:gd name="T30" fmla="*/ 2147483647 w 10"/>
              <a:gd name="T31" fmla="*/ 2147483647 h 704"/>
              <a:gd name="T32" fmla="*/ 0 w 10"/>
              <a:gd name="T33" fmla="*/ 2147483647 h 704"/>
              <a:gd name="T34" fmla="*/ 0 w 10"/>
              <a:gd name="T35" fmla="*/ 2147483647 h 704"/>
              <a:gd name="T36" fmla="*/ 0 w 10"/>
              <a:gd name="T37" fmla="*/ 2147483647 h 704"/>
              <a:gd name="T38" fmla="*/ 0 w 10"/>
              <a:gd name="T39" fmla="*/ 2147483647 h 704"/>
              <a:gd name="T40" fmla="*/ 2147483647 w 10"/>
              <a:gd name="T41" fmla="*/ 2147483647 h 704"/>
              <a:gd name="T42" fmla="*/ 2147483647 w 10"/>
              <a:gd name="T43" fmla="*/ 2147483647 h 704"/>
              <a:gd name="T44" fmla="*/ 0 w 10"/>
              <a:gd name="T45" fmla="*/ 2147483647 h 704"/>
              <a:gd name="T46" fmla="*/ 0 w 10"/>
              <a:gd name="T47" fmla="*/ 2147483647 h 704"/>
              <a:gd name="T48" fmla="*/ 0 w 10"/>
              <a:gd name="T49" fmla="*/ 2147483647 h 704"/>
              <a:gd name="T50" fmla="*/ 0 w 10"/>
              <a:gd name="T51" fmla="*/ 0 h 704"/>
              <a:gd name="T52" fmla="*/ 2147483647 w 10"/>
              <a:gd name="T53" fmla="*/ 0 h 704"/>
              <a:gd name="T54" fmla="*/ 2147483647 w 10"/>
              <a:gd name="T55" fmla="*/ 2147483647 h 704"/>
              <a:gd name="T56" fmla="*/ 0 w 10"/>
              <a:gd name="T57" fmla="*/ 2147483647 h 704"/>
              <a:gd name="T58" fmla="*/ 0 w 10"/>
              <a:gd name="T59" fmla="*/ 2147483647 h 7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4">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4"/>
                </a:moveTo>
                <a:lnTo>
                  <a:pt x="0" y="298"/>
                </a:lnTo>
                <a:lnTo>
                  <a:pt x="10" y="298"/>
                </a:lnTo>
                <a:lnTo>
                  <a:pt x="10" y="404"/>
                </a:lnTo>
                <a:lnTo>
                  <a:pt x="0" y="404"/>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6" name="Freeform 52"/>
          <p:cNvSpPr>
            <a:spLocks noEditPoints="1"/>
          </p:cNvSpPr>
          <p:nvPr userDrawn="1"/>
        </p:nvSpPr>
        <p:spPr bwMode="auto">
          <a:xfrm>
            <a:off x="2825750" y="4084638"/>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598"/>
                </a:lnTo>
                <a:lnTo>
                  <a:pt x="10" y="598"/>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7" name="Freeform 53"/>
          <p:cNvSpPr>
            <a:spLocks noEditPoints="1"/>
          </p:cNvSpPr>
          <p:nvPr userDrawn="1"/>
        </p:nvSpPr>
        <p:spPr bwMode="auto">
          <a:xfrm>
            <a:off x="2727325" y="4084638"/>
            <a:ext cx="19050" cy="1120775"/>
          </a:xfrm>
          <a:custGeom>
            <a:avLst/>
            <a:gdLst>
              <a:gd name="T0" fmla="*/ 0 w 12"/>
              <a:gd name="T1" fmla="*/ 2147483647 h 706"/>
              <a:gd name="T2" fmla="*/ 0 w 12"/>
              <a:gd name="T3" fmla="*/ 2147483647 h 706"/>
              <a:gd name="T4" fmla="*/ 2147483647 w 12"/>
              <a:gd name="T5" fmla="*/ 2147483647 h 706"/>
              <a:gd name="T6" fmla="*/ 2147483647 w 12"/>
              <a:gd name="T7" fmla="*/ 2147483647 h 706"/>
              <a:gd name="T8" fmla="*/ 0 w 12"/>
              <a:gd name="T9" fmla="*/ 2147483647 h 706"/>
              <a:gd name="T10" fmla="*/ 0 w 12"/>
              <a:gd name="T11" fmla="*/ 2147483647 h 706"/>
              <a:gd name="T12" fmla="*/ 0 w 12"/>
              <a:gd name="T13" fmla="*/ 2147483647 h 706"/>
              <a:gd name="T14" fmla="*/ 0 w 12"/>
              <a:gd name="T15" fmla="*/ 2147483647 h 706"/>
              <a:gd name="T16" fmla="*/ 2147483647 w 12"/>
              <a:gd name="T17" fmla="*/ 2147483647 h 706"/>
              <a:gd name="T18" fmla="*/ 2147483647 w 12"/>
              <a:gd name="T19" fmla="*/ 2147483647 h 706"/>
              <a:gd name="T20" fmla="*/ 0 w 12"/>
              <a:gd name="T21" fmla="*/ 2147483647 h 706"/>
              <a:gd name="T22" fmla="*/ 0 w 12"/>
              <a:gd name="T23" fmla="*/ 2147483647 h 706"/>
              <a:gd name="T24" fmla="*/ 0 w 12"/>
              <a:gd name="T25" fmla="*/ 2147483647 h 706"/>
              <a:gd name="T26" fmla="*/ 0 w 12"/>
              <a:gd name="T27" fmla="*/ 2147483647 h 706"/>
              <a:gd name="T28" fmla="*/ 2147483647 w 12"/>
              <a:gd name="T29" fmla="*/ 2147483647 h 706"/>
              <a:gd name="T30" fmla="*/ 2147483647 w 12"/>
              <a:gd name="T31" fmla="*/ 2147483647 h 706"/>
              <a:gd name="T32" fmla="*/ 0 w 12"/>
              <a:gd name="T33" fmla="*/ 2147483647 h 706"/>
              <a:gd name="T34" fmla="*/ 0 w 12"/>
              <a:gd name="T35" fmla="*/ 2147483647 h 706"/>
              <a:gd name="T36" fmla="*/ 0 w 12"/>
              <a:gd name="T37" fmla="*/ 2147483647 h 706"/>
              <a:gd name="T38" fmla="*/ 0 w 12"/>
              <a:gd name="T39" fmla="*/ 2147483647 h 706"/>
              <a:gd name="T40" fmla="*/ 2147483647 w 12"/>
              <a:gd name="T41" fmla="*/ 2147483647 h 706"/>
              <a:gd name="T42" fmla="*/ 2147483647 w 12"/>
              <a:gd name="T43" fmla="*/ 2147483647 h 706"/>
              <a:gd name="T44" fmla="*/ 0 w 12"/>
              <a:gd name="T45" fmla="*/ 2147483647 h 706"/>
              <a:gd name="T46" fmla="*/ 0 w 12"/>
              <a:gd name="T47" fmla="*/ 2147483647 h 706"/>
              <a:gd name="T48" fmla="*/ 0 w 12"/>
              <a:gd name="T49" fmla="*/ 2147483647 h 706"/>
              <a:gd name="T50" fmla="*/ 0 w 12"/>
              <a:gd name="T51" fmla="*/ 0 h 706"/>
              <a:gd name="T52" fmla="*/ 2147483647 w 12"/>
              <a:gd name="T53" fmla="*/ 0 h 706"/>
              <a:gd name="T54" fmla="*/ 2147483647 w 12"/>
              <a:gd name="T55" fmla="*/ 2147483647 h 706"/>
              <a:gd name="T56" fmla="*/ 0 w 12"/>
              <a:gd name="T57" fmla="*/ 2147483647 h 706"/>
              <a:gd name="T58" fmla="*/ 0 w 12"/>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 h="706">
                <a:moveTo>
                  <a:pt x="0" y="706"/>
                </a:moveTo>
                <a:lnTo>
                  <a:pt x="0" y="598"/>
                </a:lnTo>
                <a:lnTo>
                  <a:pt x="12" y="598"/>
                </a:lnTo>
                <a:lnTo>
                  <a:pt x="12" y="706"/>
                </a:lnTo>
                <a:lnTo>
                  <a:pt x="0" y="706"/>
                </a:lnTo>
                <a:close/>
                <a:moveTo>
                  <a:pt x="0" y="556"/>
                </a:moveTo>
                <a:lnTo>
                  <a:pt x="0" y="450"/>
                </a:lnTo>
                <a:lnTo>
                  <a:pt x="12" y="450"/>
                </a:lnTo>
                <a:lnTo>
                  <a:pt x="12" y="556"/>
                </a:lnTo>
                <a:lnTo>
                  <a:pt x="0" y="556"/>
                </a:lnTo>
                <a:close/>
                <a:moveTo>
                  <a:pt x="0" y="406"/>
                </a:moveTo>
                <a:lnTo>
                  <a:pt x="0" y="300"/>
                </a:lnTo>
                <a:lnTo>
                  <a:pt x="12" y="300"/>
                </a:lnTo>
                <a:lnTo>
                  <a:pt x="12" y="406"/>
                </a:lnTo>
                <a:lnTo>
                  <a:pt x="0" y="406"/>
                </a:lnTo>
                <a:close/>
                <a:moveTo>
                  <a:pt x="0" y="256"/>
                </a:moveTo>
                <a:lnTo>
                  <a:pt x="0" y="150"/>
                </a:lnTo>
                <a:lnTo>
                  <a:pt x="12" y="150"/>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8" name="Freeform 54"/>
          <p:cNvSpPr>
            <a:spLocks noEditPoints="1"/>
          </p:cNvSpPr>
          <p:nvPr userDrawn="1"/>
        </p:nvSpPr>
        <p:spPr bwMode="auto">
          <a:xfrm>
            <a:off x="2632075" y="4084638"/>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598"/>
                </a:lnTo>
                <a:lnTo>
                  <a:pt x="10" y="598"/>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39" name="Freeform 55"/>
          <p:cNvSpPr>
            <a:spLocks noEditPoints="1"/>
          </p:cNvSpPr>
          <p:nvPr userDrawn="1"/>
        </p:nvSpPr>
        <p:spPr bwMode="auto">
          <a:xfrm>
            <a:off x="2533650" y="3846513"/>
            <a:ext cx="15875" cy="1358900"/>
          </a:xfrm>
          <a:custGeom>
            <a:avLst/>
            <a:gdLst>
              <a:gd name="T0" fmla="*/ 0 w 10"/>
              <a:gd name="T1" fmla="*/ 2147483647 h 856"/>
              <a:gd name="T2" fmla="*/ 0 w 10"/>
              <a:gd name="T3" fmla="*/ 2147483647 h 856"/>
              <a:gd name="T4" fmla="*/ 2147483647 w 10"/>
              <a:gd name="T5" fmla="*/ 2147483647 h 856"/>
              <a:gd name="T6" fmla="*/ 2147483647 w 10"/>
              <a:gd name="T7" fmla="*/ 2147483647 h 856"/>
              <a:gd name="T8" fmla="*/ 0 w 10"/>
              <a:gd name="T9" fmla="*/ 2147483647 h 856"/>
              <a:gd name="T10" fmla="*/ 0 w 10"/>
              <a:gd name="T11" fmla="*/ 2147483647 h 856"/>
              <a:gd name="T12" fmla="*/ 0 w 10"/>
              <a:gd name="T13" fmla="*/ 2147483647 h 856"/>
              <a:gd name="T14" fmla="*/ 0 w 10"/>
              <a:gd name="T15" fmla="*/ 2147483647 h 856"/>
              <a:gd name="T16" fmla="*/ 2147483647 w 10"/>
              <a:gd name="T17" fmla="*/ 2147483647 h 856"/>
              <a:gd name="T18" fmla="*/ 2147483647 w 10"/>
              <a:gd name="T19" fmla="*/ 2147483647 h 856"/>
              <a:gd name="T20" fmla="*/ 0 w 10"/>
              <a:gd name="T21" fmla="*/ 2147483647 h 856"/>
              <a:gd name="T22" fmla="*/ 0 w 10"/>
              <a:gd name="T23" fmla="*/ 2147483647 h 856"/>
              <a:gd name="T24" fmla="*/ 0 w 10"/>
              <a:gd name="T25" fmla="*/ 2147483647 h 856"/>
              <a:gd name="T26" fmla="*/ 0 w 10"/>
              <a:gd name="T27" fmla="*/ 2147483647 h 856"/>
              <a:gd name="T28" fmla="*/ 2147483647 w 10"/>
              <a:gd name="T29" fmla="*/ 2147483647 h 856"/>
              <a:gd name="T30" fmla="*/ 2147483647 w 10"/>
              <a:gd name="T31" fmla="*/ 2147483647 h 856"/>
              <a:gd name="T32" fmla="*/ 0 w 10"/>
              <a:gd name="T33" fmla="*/ 2147483647 h 856"/>
              <a:gd name="T34" fmla="*/ 0 w 10"/>
              <a:gd name="T35" fmla="*/ 2147483647 h 856"/>
              <a:gd name="T36" fmla="*/ 0 w 10"/>
              <a:gd name="T37" fmla="*/ 2147483647 h 856"/>
              <a:gd name="T38" fmla="*/ 0 w 10"/>
              <a:gd name="T39" fmla="*/ 2147483647 h 856"/>
              <a:gd name="T40" fmla="*/ 2147483647 w 10"/>
              <a:gd name="T41" fmla="*/ 2147483647 h 856"/>
              <a:gd name="T42" fmla="*/ 2147483647 w 10"/>
              <a:gd name="T43" fmla="*/ 2147483647 h 856"/>
              <a:gd name="T44" fmla="*/ 0 w 10"/>
              <a:gd name="T45" fmla="*/ 2147483647 h 856"/>
              <a:gd name="T46" fmla="*/ 0 w 10"/>
              <a:gd name="T47" fmla="*/ 2147483647 h 856"/>
              <a:gd name="T48" fmla="*/ 0 w 10"/>
              <a:gd name="T49" fmla="*/ 2147483647 h 856"/>
              <a:gd name="T50" fmla="*/ 0 w 10"/>
              <a:gd name="T51" fmla="*/ 2147483647 h 856"/>
              <a:gd name="T52" fmla="*/ 2147483647 w 10"/>
              <a:gd name="T53" fmla="*/ 2147483647 h 856"/>
              <a:gd name="T54" fmla="*/ 2147483647 w 10"/>
              <a:gd name="T55" fmla="*/ 2147483647 h 856"/>
              <a:gd name="T56" fmla="*/ 0 w 10"/>
              <a:gd name="T57" fmla="*/ 2147483647 h 856"/>
              <a:gd name="T58" fmla="*/ 0 w 10"/>
              <a:gd name="T59" fmla="*/ 2147483647 h 856"/>
              <a:gd name="T60" fmla="*/ 0 w 10"/>
              <a:gd name="T61" fmla="*/ 2147483647 h 856"/>
              <a:gd name="T62" fmla="*/ 0 w 10"/>
              <a:gd name="T63" fmla="*/ 0 h 856"/>
              <a:gd name="T64" fmla="*/ 2147483647 w 10"/>
              <a:gd name="T65" fmla="*/ 0 h 856"/>
              <a:gd name="T66" fmla="*/ 2147483647 w 10"/>
              <a:gd name="T67" fmla="*/ 2147483647 h 856"/>
              <a:gd name="T68" fmla="*/ 0 w 10"/>
              <a:gd name="T69" fmla="*/ 2147483647 h 856"/>
              <a:gd name="T70" fmla="*/ 0 w 10"/>
              <a:gd name="T71" fmla="*/ 2147483647 h 8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 h="856">
                <a:moveTo>
                  <a:pt x="0" y="856"/>
                </a:moveTo>
                <a:lnTo>
                  <a:pt x="0" y="748"/>
                </a:lnTo>
                <a:lnTo>
                  <a:pt x="10" y="748"/>
                </a:lnTo>
                <a:lnTo>
                  <a:pt x="10" y="856"/>
                </a:lnTo>
                <a:lnTo>
                  <a:pt x="0" y="856"/>
                </a:lnTo>
                <a:close/>
                <a:moveTo>
                  <a:pt x="0" y="706"/>
                </a:moveTo>
                <a:lnTo>
                  <a:pt x="0" y="600"/>
                </a:lnTo>
                <a:lnTo>
                  <a:pt x="10" y="600"/>
                </a:lnTo>
                <a:lnTo>
                  <a:pt x="10" y="706"/>
                </a:lnTo>
                <a:lnTo>
                  <a:pt x="0" y="706"/>
                </a:lnTo>
                <a:close/>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0" name="Freeform 56"/>
          <p:cNvSpPr>
            <a:spLocks noEditPoints="1"/>
          </p:cNvSpPr>
          <p:nvPr userDrawn="1"/>
        </p:nvSpPr>
        <p:spPr bwMode="auto">
          <a:xfrm>
            <a:off x="3206750" y="4560888"/>
            <a:ext cx="19050" cy="882650"/>
          </a:xfrm>
          <a:custGeom>
            <a:avLst/>
            <a:gdLst>
              <a:gd name="T0" fmla="*/ 0 w 12"/>
              <a:gd name="T1" fmla="*/ 2147483647 h 556"/>
              <a:gd name="T2" fmla="*/ 0 w 12"/>
              <a:gd name="T3" fmla="*/ 2147483647 h 556"/>
              <a:gd name="T4" fmla="*/ 2147483647 w 12"/>
              <a:gd name="T5" fmla="*/ 2147483647 h 556"/>
              <a:gd name="T6" fmla="*/ 2147483647 w 12"/>
              <a:gd name="T7" fmla="*/ 2147483647 h 556"/>
              <a:gd name="T8" fmla="*/ 0 w 12"/>
              <a:gd name="T9" fmla="*/ 2147483647 h 556"/>
              <a:gd name="T10" fmla="*/ 0 w 12"/>
              <a:gd name="T11" fmla="*/ 2147483647 h 556"/>
              <a:gd name="T12" fmla="*/ 0 w 12"/>
              <a:gd name="T13" fmla="*/ 2147483647 h 556"/>
              <a:gd name="T14" fmla="*/ 0 w 12"/>
              <a:gd name="T15" fmla="*/ 2147483647 h 556"/>
              <a:gd name="T16" fmla="*/ 2147483647 w 12"/>
              <a:gd name="T17" fmla="*/ 2147483647 h 556"/>
              <a:gd name="T18" fmla="*/ 2147483647 w 12"/>
              <a:gd name="T19" fmla="*/ 2147483647 h 556"/>
              <a:gd name="T20" fmla="*/ 0 w 12"/>
              <a:gd name="T21" fmla="*/ 2147483647 h 556"/>
              <a:gd name="T22" fmla="*/ 0 w 12"/>
              <a:gd name="T23" fmla="*/ 2147483647 h 556"/>
              <a:gd name="T24" fmla="*/ 0 w 12"/>
              <a:gd name="T25" fmla="*/ 2147483647 h 556"/>
              <a:gd name="T26" fmla="*/ 0 w 12"/>
              <a:gd name="T27" fmla="*/ 2147483647 h 556"/>
              <a:gd name="T28" fmla="*/ 2147483647 w 12"/>
              <a:gd name="T29" fmla="*/ 2147483647 h 556"/>
              <a:gd name="T30" fmla="*/ 2147483647 w 12"/>
              <a:gd name="T31" fmla="*/ 2147483647 h 556"/>
              <a:gd name="T32" fmla="*/ 0 w 12"/>
              <a:gd name="T33" fmla="*/ 2147483647 h 556"/>
              <a:gd name="T34" fmla="*/ 0 w 12"/>
              <a:gd name="T35" fmla="*/ 2147483647 h 556"/>
              <a:gd name="T36" fmla="*/ 0 w 12"/>
              <a:gd name="T37" fmla="*/ 2147483647 h 556"/>
              <a:gd name="T38" fmla="*/ 0 w 12"/>
              <a:gd name="T39" fmla="*/ 0 h 556"/>
              <a:gd name="T40" fmla="*/ 2147483647 w 12"/>
              <a:gd name="T41" fmla="*/ 0 h 556"/>
              <a:gd name="T42" fmla="*/ 2147483647 w 12"/>
              <a:gd name="T43" fmla="*/ 2147483647 h 556"/>
              <a:gd name="T44" fmla="*/ 0 w 12"/>
              <a:gd name="T45" fmla="*/ 2147483647 h 556"/>
              <a:gd name="T46" fmla="*/ 0 w 12"/>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 h="556">
                <a:moveTo>
                  <a:pt x="0" y="556"/>
                </a:moveTo>
                <a:lnTo>
                  <a:pt x="0" y="448"/>
                </a:lnTo>
                <a:lnTo>
                  <a:pt x="12" y="448"/>
                </a:lnTo>
                <a:lnTo>
                  <a:pt x="12" y="556"/>
                </a:lnTo>
                <a:lnTo>
                  <a:pt x="0" y="556"/>
                </a:lnTo>
                <a:close/>
                <a:moveTo>
                  <a:pt x="0" y="406"/>
                </a:moveTo>
                <a:lnTo>
                  <a:pt x="0" y="298"/>
                </a:lnTo>
                <a:lnTo>
                  <a:pt x="12" y="298"/>
                </a:lnTo>
                <a:lnTo>
                  <a:pt x="12" y="406"/>
                </a:lnTo>
                <a:lnTo>
                  <a:pt x="0" y="406"/>
                </a:lnTo>
                <a:close/>
                <a:moveTo>
                  <a:pt x="0" y="256"/>
                </a:moveTo>
                <a:lnTo>
                  <a:pt x="0" y="150"/>
                </a:lnTo>
                <a:lnTo>
                  <a:pt x="12" y="150"/>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1" name="Freeform 57"/>
          <p:cNvSpPr>
            <a:spLocks noEditPoints="1"/>
          </p:cNvSpPr>
          <p:nvPr userDrawn="1"/>
        </p:nvSpPr>
        <p:spPr bwMode="auto">
          <a:xfrm>
            <a:off x="3111500" y="4560888"/>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2147483647 h 556"/>
              <a:gd name="T28" fmla="*/ 2147483647 w 10"/>
              <a:gd name="T29" fmla="*/ 2147483647 h 556"/>
              <a:gd name="T30" fmla="*/ 2147483647 w 10"/>
              <a:gd name="T31" fmla="*/ 2147483647 h 556"/>
              <a:gd name="T32" fmla="*/ 0 w 10"/>
              <a:gd name="T33" fmla="*/ 2147483647 h 556"/>
              <a:gd name="T34" fmla="*/ 0 w 10"/>
              <a:gd name="T35" fmla="*/ 2147483647 h 556"/>
              <a:gd name="T36" fmla="*/ 0 w 10"/>
              <a:gd name="T37" fmla="*/ 2147483647 h 556"/>
              <a:gd name="T38" fmla="*/ 0 w 10"/>
              <a:gd name="T39" fmla="*/ 0 h 556"/>
              <a:gd name="T40" fmla="*/ 2147483647 w 10"/>
              <a:gd name="T41" fmla="*/ 0 h 556"/>
              <a:gd name="T42" fmla="*/ 2147483647 w 10"/>
              <a:gd name="T43" fmla="*/ 2147483647 h 556"/>
              <a:gd name="T44" fmla="*/ 0 w 10"/>
              <a:gd name="T45" fmla="*/ 2147483647 h 556"/>
              <a:gd name="T46" fmla="*/ 0 w 10"/>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6">
                <a:moveTo>
                  <a:pt x="0" y="556"/>
                </a:moveTo>
                <a:lnTo>
                  <a:pt x="0" y="448"/>
                </a:lnTo>
                <a:lnTo>
                  <a:pt x="10" y="448"/>
                </a:lnTo>
                <a:lnTo>
                  <a:pt x="10" y="556"/>
                </a:lnTo>
                <a:lnTo>
                  <a:pt x="0" y="556"/>
                </a:lnTo>
                <a:close/>
                <a:moveTo>
                  <a:pt x="0" y="406"/>
                </a:moveTo>
                <a:lnTo>
                  <a:pt x="0" y="298"/>
                </a:lnTo>
                <a:lnTo>
                  <a:pt x="10" y="298"/>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2" name="Freeform 58"/>
          <p:cNvSpPr>
            <a:spLocks noEditPoints="1"/>
          </p:cNvSpPr>
          <p:nvPr userDrawn="1"/>
        </p:nvSpPr>
        <p:spPr bwMode="auto">
          <a:xfrm>
            <a:off x="3013075" y="4322763"/>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598"/>
                </a:lnTo>
                <a:lnTo>
                  <a:pt x="10" y="598"/>
                </a:lnTo>
                <a:lnTo>
                  <a:pt x="10" y="706"/>
                </a:lnTo>
                <a:lnTo>
                  <a:pt x="0" y="706"/>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3" name="Freeform 59"/>
          <p:cNvSpPr>
            <a:spLocks noEditPoints="1"/>
          </p:cNvSpPr>
          <p:nvPr userDrawn="1"/>
        </p:nvSpPr>
        <p:spPr bwMode="auto">
          <a:xfrm>
            <a:off x="2914650" y="4322763"/>
            <a:ext cx="15875" cy="1120775"/>
          </a:xfrm>
          <a:custGeom>
            <a:avLst/>
            <a:gdLst>
              <a:gd name="T0" fmla="*/ 0 w 10"/>
              <a:gd name="T1" fmla="*/ 2147483647 h 706"/>
              <a:gd name="T2" fmla="*/ 0 w 10"/>
              <a:gd name="T3" fmla="*/ 2147483647 h 706"/>
              <a:gd name="T4" fmla="*/ 2147483647 w 10"/>
              <a:gd name="T5" fmla="*/ 2147483647 h 706"/>
              <a:gd name="T6" fmla="*/ 2147483647 w 10"/>
              <a:gd name="T7" fmla="*/ 2147483647 h 706"/>
              <a:gd name="T8" fmla="*/ 0 w 10"/>
              <a:gd name="T9" fmla="*/ 2147483647 h 706"/>
              <a:gd name="T10" fmla="*/ 0 w 10"/>
              <a:gd name="T11" fmla="*/ 2147483647 h 706"/>
              <a:gd name="T12" fmla="*/ 0 w 10"/>
              <a:gd name="T13" fmla="*/ 2147483647 h 706"/>
              <a:gd name="T14" fmla="*/ 0 w 10"/>
              <a:gd name="T15" fmla="*/ 2147483647 h 706"/>
              <a:gd name="T16" fmla="*/ 2147483647 w 10"/>
              <a:gd name="T17" fmla="*/ 2147483647 h 706"/>
              <a:gd name="T18" fmla="*/ 2147483647 w 10"/>
              <a:gd name="T19" fmla="*/ 2147483647 h 706"/>
              <a:gd name="T20" fmla="*/ 0 w 10"/>
              <a:gd name="T21" fmla="*/ 2147483647 h 706"/>
              <a:gd name="T22" fmla="*/ 0 w 10"/>
              <a:gd name="T23" fmla="*/ 2147483647 h 706"/>
              <a:gd name="T24" fmla="*/ 0 w 10"/>
              <a:gd name="T25" fmla="*/ 2147483647 h 706"/>
              <a:gd name="T26" fmla="*/ 0 w 10"/>
              <a:gd name="T27" fmla="*/ 2147483647 h 706"/>
              <a:gd name="T28" fmla="*/ 2147483647 w 10"/>
              <a:gd name="T29" fmla="*/ 2147483647 h 706"/>
              <a:gd name="T30" fmla="*/ 2147483647 w 10"/>
              <a:gd name="T31" fmla="*/ 2147483647 h 706"/>
              <a:gd name="T32" fmla="*/ 0 w 10"/>
              <a:gd name="T33" fmla="*/ 2147483647 h 706"/>
              <a:gd name="T34" fmla="*/ 0 w 10"/>
              <a:gd name="T35" fmla="*/ 2147483647 h 706"/>
              <a:gd name="T36" fmla="*/ 0 w 10"/>
              <a:gd name="T37" fmla="*/ 2147483647 h 706"/>
              <a:gd name="T38" fmla="*/ 0 w 10"/>
              <a:gd name="T39" fmla="*/ 2147483647 h 706"/>
              <a:gd name="T40" fmla="*/ 2147483647 w 10"/>
              <a:gd name="T41" fmla="*/ 2147483647 h 706"/>
              <a:gd name="T42" fmla="*/ 2147483647 w 10"/>
              <a:gd name="T43" fmla="*/ 2147483647 h 706"/>
              <a:gd name="T44" fmla="*/ 0 w 10"/>
              <a:gd name="T45" fmla="*/ 2147483647 h 706"/>
              <a:gd name="T46" fmla="*/ 0 w 10"/>
              <a:gd name="T47" fmla="*/ 2147483647 h 706"/>
              <a:gd name="T48" fmla="*/ 0 w 10"/>
              <a:gd name="T49" fmla="*/ 2147483647 h 706"/>
              <a:gd name="T50" fmla="*/ 0 w 10"/>
              <a:gd name="T51" fmla="*/ 0 h 706"/>
              <a:gd name="T52" fmla="*/ 2147483647 w 10"/>
              <a:gd name="T53" fmla="*/ 0 h 706"/>
              <a:gd name="T54" fmla="*/ 2147483647 w 10"/>
              <a:gd name="T55" fmla="*/ 2147483647 h 706"/>
              <a:gd name="T56" fmla="*/ 0 w 10"/>
              <a:gd name="T57" fmla="*/ 2147483647 h 706"/>
              <a:gd name="T58" fmla="*/ 0 w 10"/>
              <a:gd name="T59" fmla="*/ 2147483647 h 7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0" h="706">
                <a:moveTo>
                  <a:pt x="0" y="706"/>
                </a:moveTo>
                <a:lnTo>
                  <a:pt x="0" y="598"/>
                </a:lnTo>
                <a:lnTo>
                  <a:pt x="10" y="598"/>
                </a:lnTo>
                <a:lnTo>
                  <a:pt x="10" y="706"/>
                </a:lnTo>
                <a:lnTo>
                  <a:pt x="0" y="706"/>
                </a:lnTo>
                <a:close/>
                <a:moveTo>
                  <a:pt x="0" y="556"/>
                </a:moveTo>
                <a:lnTo>
                  <a:pt x="0" y="448"/>
                </a:lnTo>
                <a:lnTo>
                  <a:pt x="10" y="448"/>
                </a:lnTo>
                <a:lnTo>
                  <a:pt x="10" y="556"/>
                </a:lnTo>
                <a:lnTo>
                  <a:pt x="0" y="556"/>
                </a:lnTo>
                <a:close/>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4" name="Freeform 60"/>
          <p:cNvSpPr>
            <a:spLocks noEditPoints="1"/>
          </p:cNvSpPr>
          <p:nvPr userDrawn="1"/>
        </p:nvSpPr>
        <p:spPr bwMode="auto">
          <a:xfrm>
            <a:off x="3600450" y="4799013"/>
            <a:ext cx="19050" cy="2066925"/>
          </a:xfrm>
          <a:custGeom>
            <a:avLst/>
            <a:gdLst>
              <a:gd name="T0" fmla="*/ 0 w 12"/>
              <a:gd name="T1" fmla="*/ 2147483647 h 1302"/>
              <a:gd name="T2" fmla="*/ 0 w 12"/>
              <a:gd name="T3" fmla="*/ 2147483647 h 1302"/>
              <a:gd name="T4" fmla="*/ 2147483647 w 12"/>
              <a:gd name="T5" fmla="*/ 2147483647 h 1302"/>
              <a:gd name="T6" fmla="*/ 2147483647 w 12"/>
              <a:gd name="T7" fmla="*/ 2147483647 h 1302"/>
              <a:gd name="T8" fmla="*/ 0 w 12"/>
              <a:gd name="T9" fmla="*/ 2147483647 h 1302"/>
              <a:gd name="T10" fmla="*/ 0 w 12"/>
              <a:gd name="T11" fmla="*/ 2147483647 h 1302"/>
              <a:gd name="T12" fmla="*/ 0 w 12"/>
              <a:gd name="T13" fmla="*/ 2147483647 h 1302"/>
              <a:gd name="T14" fmla="*/ 0 w 12"/>
              <a:gd name="T15" fmla="*/ 2147483647 h 1302"/>
              <a:gd name="T16" fmla="*/ 2147483647 w 12"/>
              <a:gd name="T17" fmla="*/ 2147483647 h 1302"/>
              <a:gd name="T18" fmla="*/ 2147483647 w 12"/>
              <a:gd name="T19" fmla="*/ 2147483647 h 1302"/>
              <a:gd name="T20" fmla="*/ 0 w 12"/>
              <a:gd name="T21" fmla="*/ 2147483647 h 1302"/>
              <a:gd name="T22" fmla="*/ 0 w 12"/>
              <a:gd name="T23" fmla="*/ 2147483647 h 1302"/>
              <a:gd name="T24" fmla="*/ 0 w 12"/>
              <a:gd name="T25" fmla="*/ 2147483647 h 1302"/>
              <a:gd name="T26" fmla="*/ 0 w 12"/>
              <a:gd name="T27" fmla="*/ 2147483647 h 1302"/>
              <a:gd name="T28" fmla="*/ 2147483647 w 12"/>
              <a:gd name="T29" fmla="*/ 2147483647 h 1302"/>
              <a:gd name="T30" fmla="*/ 2147483647 w 12"/>
              <a:gd name="T31" fmla="*/ 2147483647 h 1302"/>
              <a:gd name="T32" fmla="*/ 0 w 12"/>
              <a:gd name="T33" fmla="*/ 2147483647 h 1302"/>
              <a:gd name="T34" fmla="*/ 0 w 12"/>
              <a:gd name="T35" fmla="*/ 2147483647 h 1302"/>
              <a:gd name="T36" fmla="*/ 0 w 12"/>
              <a:gd name="T37" fmla="*/ 2147483647 h 1302"/>
              <a:gd name="T38" fmla="*/ 0 w 12"/>
              <a:gd name="T39" fmla="*/ 2147483647 h 1302"/>
              <a:gd name="T40" fmla="*/ 2147483647 w 12"/>
              <a:gd name="T41" fmla="*/ 2147483647 h 1302"/>
              <a:gd name="T42" fmla="*/ 2147483647 w 12"/>
              <a:gd name="T43" fmla="*/ 2147483647 h 1302"/>
              <a:gd name="T44" fmla="*/ 0 w 12"/>
              <a:gd name="T45" fmla="*/ 2147483647 h 1302"/>
              <a:gd name="T46" fmla="*/ 0 w 12"/>
              <a:gd name="T47" fmla="*/ 2147483647 h 1302"/>
              <a:gd name="T48" fmla="*/ 0 w 12"/>
              <a:gd name="T49" fmla="*/ 2147483647 h 1302"/>
              <a:gd name="T50" fmla="*/ 0 w 12"/>
              <a:gd name="T51" fmla="*/ 2147483647 h 1302"/>
              <a:gd name="T52" fmla="*/ 2147483647 w 12"/>
              <a:gd name="T53" fmla="*/ 2147483647 h 1302"/>
              <a:gd name="T54" fmla="*/ 2147483647 w 12"/>
              <a:gd name="T55" fmla="*/ 2147483647 h 1302"/>
              <a:gd name="T56" fmla="*/ 0 w 12"/>
              <a:gd name="T57" fmla="*/ 2147483647 h 1302"/>
              <a:gd name="T58" fmla="*/ 0 w 12"/>
              <a:gd name="T59" fmla="*/ 2147483647 h 1302"/>
              <a:gd name="T60" fmla="*/ 0 w 12"/>
              <a:gd name="T61" fmla="*/ 2147483647 h 1302"/>
              <a:gd name="T62" fmla="*/ 0 w 12"/>
              <a:gd name="T63" fmla="*/ 2147483647 h 1302"/>
              <a:gd name="T64" fmla="*/ 2147483647 w 12"/>
              <a:gd name="T65" fmla="*/ 2147483647 h 1302"/>
              <a:gd name="T66" fmla="*/ 2147483647 w 12"/>
              <a:gd name="T67" fmla="*/ 2147483647 h 1302"/>
              <a:gd name="T68" fmla="*/ 0 w 12"/>
              <a:gd name="T69" fmla="*/ 2147483647 h 1302"/>
              <a:gd name="T70" fmla="*/ 0 w 12"/>
              <a:gd name="T71" fmla="*/ 2147483647 h 1302"/>
              <a:gd name="T72" fmla="*/ 0 w 12"/>
              <a:gd name="T73" fmla="*/ 2147483647 h 1302"/>
              <a:gd name="T74" fmla="*/ 0 w 12"/>
              <a:gd name="T75" fmla="*/ 2147483647 h 1302"/>
              <a:gd name="T76" fmla="*/ 2147483647 w 12"/>
              <a:gd name="T77" fmla="*/ 2147483647 h 1302"/>
              <a:gd name="T78" fmla="*/ 2147483647 w 12"/>
              <a:gd name="T79" fmla="*/ 2147483647 h 1302"/>
              <a:gd name="T80" fmla="*/ 0 w 12"/>
              <a:gd name="T81" fmla="*/ 2147483647 h 1302"/>
              <a:gd name="T82" fmla="*/ 0 w 12"/>
              <a:gd name="T83" fmla="*/ 2147483647 h 1302"/>
              <a:gd name="T84" fmla="*/ 0 w 12"/>
              <a:gd name="T85" fmla="*/ 2147483647 h 1302"/>
              <a:gd name="T86" fmla="*/ 0 w 12"/>
              <a:gd name="T87" fmla="*/ 2147483647 h 1302"/>
              <a:gd name="T88" fmla="*/ 2147483647 w 12"/>
              <a:gd name="T89" fmla="*/ 2147483647 h 1302"/>
              <a:gd name="T90" fmla="*/ 2147483647 w 12"/>
              <a:gd name="T91" fmla="*/ 2147483647 h 1302"/>
              <a:gd name="T92" fmla="*/ 0 w 12"/>
              <a:gd name="T93" fmla="*/ 2147483647 h 1302"/>
              <a:gd name="T94" fmla="*/ 0 w 12"/>
              <a:gd name="T95" fmla="*/ 2147483647 h 1302"/>
              <a:gd name="T96" fmla="*/ 0 w 12"/>
              <a:gd name="T97" fmla="*/ 2147483647 h 1302"/>
              <a:gd name="T98" fmla="*/ 0 w 12"/>
              <a:gd name="T99" fmla="*/ 0 h 1302"/>
              <a:gd name="T100" fmla="*/ 2147483647 w 12"/>
              <a:gd name="T101" fmla="*/ 0 h 1302"/>
              <a:gd name="T102" fmla="*/ 2147483647 w 12"/>
              <a:gd name="T103" fmla="*/ 2147483647 h 1302"/>
              <a:gd name="T104" fmla="*/ 0 w 12"/>
              <a:gd name="T105" fmla="*/ 2147483647 h 1302"/>
              <a:gd name="T106" fmla="*/ 0 w 12"/>
              <a:gd name="T107" fmla="*/ 2147483647 h 13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 h="1302">
                <a:moveTo>
                  <a:pt x="0" y="1302"/>
                </a:moveTo>
                <a:lnTo>
                  <a:pt x="0" y="1196"/>
                </a:lnTo>
                <a:lnTo>
                  <a:pt x="12" y="1196"/>
                </a:lnTo>
                <a:lnTo>
                  <a:pt x="12" y="1302"/>
                </a:lnTo>
                <a:lnTo>
                  <a:pt x="0" y="1302"/>
                </a:lnTo>
                <a:close/>
                <a:moveTo>
                  <a:pt x="0" y="1154"/>
                </a:moveTo>
                <a:lnTo>
                  <a:pt x="0" y="1046"/>
                </a:lnTo>
                <a:lnTo>
                  <a:pt x="12" y="1046"/>
                </a:lnTo>
                <a:lnTo>
                  <a:pt x="12" y="1154"/>
                </a:lnTo>
                <a:lnTo>
                  <a:pt x="0" y="1154"/>
                </a:lnTo>
                <a:close/>
                <a:moveTo>
                  <a:pt x="0" y="1004"/>
                </a:moveTo>
                <a:lnTo>
                  <a:pt x="0" y="896"/>
                </a:lnTo>
                <a:lnTo>
                  <a:pt x="12" y="896"/>
                </a:lnTo>
                <a:lnTo>
                  <a:pt x="12" y="1004"/>
                </a:lnTo>
                <a:lnTo>
                  <a:pt x="0" y="1004"/>
                </a:lnTo>
                <a:close/>
                <a:moveTo>
                  <a:pt x="0" y="854"/>
                </a:moveTo>
                <a:lnTo>
                  <a:pt x="0" y="748"/>
                </a:lnTo>
                <a:lnTo>
                  <a:pt x="12" y="748"/>
                </a:lnTo>
                <a:lnTo>
                  <a:pt x="12" y="854"/>
                </a:lnTo>
                <a:lnTo>
                  <a:pt x="0" y="854"/>
                </a:lnTo>
                <a:close/>
                <a:moveTo>
                  <a:pt x="0" y="704"/>
                </a:moveTo>
                <a:lnTo>
                  <a:pt x="0" y="598"/>
                </a:lnTo>
                <a:lnTo>
                  <a:pt x="12" y="598"/>
                </a:lnTo>
                <a:lnTo>
                  <a:pt x="12" y="704"/>
                </a:lnTo>
                <a:lnTo>
                  <a:pt x="0" y="704"/>
                </a:lnTo>
                <a:close/>
                <a:moveTo>
                  <a:pt x="0" y="554"/>
                </a:moveTo>
                <a:lnTo>
                  <a:pt x="0" y="448"/>
                </a:lnTo>
                <a:lnTo>
                  <a:pt x="12" y="448"/>
                </a:lnTo>
                <a:lnTo>
                  <a:pt x="12" y="554"/>
                </a:lnTo>
                <a:lnTo>
                  <a:pt x="0" y="554"/>
                </a:lnTo>
                <a:close/>
                <a:moveTo>
                  <a:pt x="0" y="406"/>
                </a:moveTo>
                <a:lnTo>
                  <a:pt x="0" y="298"/>
                </a:lnTo>
                <a:lnTo>
                  <a:pt x="12" y="298"/>
                </a:lnTo>
                <a:lnTo>
                  <a:pt x="12" y="406"/>
                </a:lnTo>
                <a:lnTo>
                  <a:pt x="0" y="406"/>
                </a:lnTo>
                <a:close/>
                <a:moveTo>
                  <a:pt x="0" y="256"/>
                </a:moveTo>
                <a:lnTo>
                  <a:pt x="0" y="148"/>
                </a:lnTo>
                <a:lnTo>
                  <a:pt x="12" y="148"/>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5" name="Freeform 61"/>
          <p:cNvSpPr>
            <a:spLocks noEditPoints="1"/>
          </p:cNvSpPr>
          <p:nvPr userDrawn="1"/>
        </p:nvSpPr>
        <p:spPr bwMode="auto">
          <a:xfrm>
            <a:off x="3505200" y="4799013"/>
            <a:ext cx="15875" cy="2066925"/>
          </a:xfrm>
          <a:custGeom>
            <a:avLst/>
            <a:gdLst>
              <a:gd name="T0" fmla="*/ 0 w 10"/>
              <a:gd name="T1" fmla="*/ 2147483647 h 1302"/>
              <a:gd name="T2" fmla="*/ 0 w 10"/>
              <a:gd name="T3" fmla="*/ 2147483647 h 1302"/>
              <a:gd name="T4" fmla="*/ 2147483647 w 10"/>
              <a:gd name="T5" fmla="*/ 2147483647 h 1302"/>
              <a:gd name="T6" fmla="*/ 2147483647 w 10"/>
              <a:gd name="T7" fmla="*/ 2147483647 h 1302"/>
              <a:gd name="T8" fmla="*/ 0 w 10"/>
              <a:gd name="T9" fmla="*/ 2147483647 h 1302"/>
              <a:gd name="T10" fmla="*/ 0 w 10"/>
              <a:gd name="T11" fmla="*/ 2147483647 h 1302"/>
              <a:gd name="T12" fmla="*/ 0 w 10"/>
              <a:gd name="T13" fmla="*/ 2147483647 h 1302"/>
              <a:gd name="T14" fmla="*/ 0 w 10"/>
              <a:gd name="T15" fmla="*/ 2147483647 h 1302"/>
              <a:gd name="T16" fmla="*/ 2147483647 w 10"/>
              <a:gd name="T17" fmla="*/ 2147483647 h 1302"/>
              <a:gd name="T18" fmla="*/ 2147483647 w 10"/>
              <a:gd name="T19" fmla="*/ 2147483647 h 1302"/>
              <a:gd name="T20" fmla="*/ 0 w 10"/>
              <a:gd name="T21" fmla="*/ 2147483647 h 1302"/>
              <a:gd name="T22" fmla="*/ 0 w 10"/>
              <a:gd name="T23" fmla="*/ 2147483647 h 1302"/>
              <a:gd name="T24" fmla="*/ 0 w 10"/>
              <a:gd name="T25" fmla="*/ 2147483647 h 1302"/>
              <a:gd name="T26" fmla="*/ 0 w 10"/>
              <a:gd name="T27" fmla="*/ 2147483647 h 1302"/>
              <a:gd name="T28" fmla="*/ 2147483647 w 10"/>
              <a:gd name="T29" fmla="*/ 2147483647 h 1302"/>
              <a:gd name="T30" fmla="*/ 2147483647 w 10"/>
              <a:gd name="T31" fmla="*/ 2147483647 h 1302"/>
              <a:gd name="T32" fmla="*/ 0 w 10"/>
              <a:gd name="T33" fmla="*/ 2147483647 h 1302"/>
              <a:gd name="T34" fmla="*/ 0 w 10"/>
              <a:gd name="T35" fmla="*/ 2147483647 h 1302"/>
              <a:gd name="T36" fmla="*/ 0 w 10"/>
              <a:gd name="T37" fmla="*/ 2147483647 h 1302"/>
              <a:gd name="T38" fmla="*/ 0 w 10"/>
              <a:gd name="T39" fmla="*/ 2147483647 h 1302"/>
              <a:gd name="T40" fmla="*/ 2147483647 w 10"/>
              <a:gd name="T41" fmla="*/ 2147483647 h 1302"/>
              <a:gd name="T42" fmla="*/ 2147483647 w 10"/>
              <a:gd name="T43" fmla="*/ 2147483647 h 1302"/>
              <a:gd name="T44" fmla="*/ 0 w 10"/>
              <a:gd name="T45" fmla="*/ 2147483647 h 1302"/>
              <a:gd name="T46" fmla="*/ 0 w 10"/>
              <a:gd name="T47" fmla="*/ 2147483647 h 1302"/>
              <a:gd name="T48" fmla="*/ 0 w 10"/>
              <a:gd name="T49" fmla="*/ 2147483647 h 1302"/>
              <a:gd name="T50" fmla="*/ 0 w 10"/>
              <a:gd name="T51" fmla="*/ 2147483647 h 1302"/>
              <a:gd name="T52" fmla="*/ 2147483647 w 10"/>
              <a:gd name="T53" fmla="*/ 2147483647 h 1302"/>
              <a:gd name="T54" fmla="*/ 2147483647 w 10"/>
              <a:gd name="T55" fmla="*/ 2147483647 h 1302"/>
              <a:gd name="T56" fmla="*/ 0 w 10"/>
              <a:gd name="T57" fmla="*/ 2147483647 h 1302"/>
              <a:gd name="T58" fmla="*/ 0 w 10"/>
              <a:gd name="T59" fmla="*/ 2147483647 h 1302"/>
              <a:gd name="T60" fmla="*/ 0 w 10"/>
              <a:gd name="T61" fmla="*/ 2147483647 h 1302"/>
              <a:gd name="T62" fmla="*/ 0 w 10"/>
              <a:gd name="T63" fmla="*/ 2147483647 h 1302"/>
              <a:gd name="T64" fmla="*/ 2147483647 w 10"/>
              <a:gd name="T65" fmla="*/ 2147483647 h 1302"/>
              <a:gd name="T66" fmla="*/ 2147483647 w 10"/>
              <a:gd name="T67" fmla="*/ 2147483647 h 1302"/>
              <a:gd name="T68" fmla="*/ 0 w 10"/>
              <a:gd name="T69" fmla="*/ 2147483647 h 1302"/>
              <a:gd name="T70" fmla="*/ 0 w 10"/>
              <a:gd name="T71" fmla="*/ 2147483647 h 1302"/>
              <a:gd name="T72" fmla="*/ 0 w 10"/>
              <a:gd name="T73" fmla="*/ 2147483647 h 1302"/>
              <a:gd name="T74" fmla="*/ 0 w 10"/>
              <a:gd name="T75" fmla="*/ 2147483647 h 1302"/>
              <a:gd name="T76" fmla="*/ 2147483647 w 10"/>
              <a:gd name="T77" fmla="*/ 2147483647 h 1302"/>
              <a:gd name="T78" fmla="*/ 2147483647 w 10"/>
              <a:gd name="T79" fmla="*/ 2147483647 h 1302"/>
              <a:gd name="T80" fmla="*/ 0 w 10"/>
              <a:gd name="T81" fmla="*/ 2147483647 h 1302"/>
              <a:gd name="T82" fmla="*/ 0 w 10"/>
              <a:gd name="T83" fmla="*/ 2147483647 h 1302"/>
              <a:gd name="T84" fmla="*/ 0 w 10"/>
              <a:gd name="T85" fmla="*/ 2147483647 h 1302"/>
              <a:gd name="T86" fmla="*/ 0 w 10"/>
              <a:gd name="T87" fmla="*/ 2147483647 h 1302"/>
              <a:gd name="T88" fmla="*/ 2147483647 w 10"/>
              <a:gd name="T89" fmla="*/ 2147483647 h 1302"/>
              <a:gd name="T90" fmla="*/ 2147483647 w 10"/>
              <a:gd name="T91" fmla="*/ 2147483647 h 1302"/>
              <a:gd name="T92" fmla="*/ 0 w 10"/>
              <a:gd name="T93" fmla="*/ 2147483647 h 1302"/>
              <a:gd name="T94" fmla="*/ 0 w 10"/>
              <a:gd name="T95" fmla="*/ 2147483647 h 1302"/>
              <a:gd name="T96" fmla="*/ 0 w 10"/>
              <a:gd name="T97" fmla="*/ 2147483647 h 1302"/>
              <a:gd name="T98" fmla="*/ 0 w 10"/>
              <a:gd name="T99" fmla="*/ 0 h 1302"/>
              <a:gd name="T100" fmla="*/ 2147483647 w 10"/>
              <a:gd name="T101" fmla="*/ 0 h 1302"/>
              <a:gd name="T102" fmla="*/ 2147483647 w 10"/>
              <a:gd name="T103" fmla="*/ 2147483647 h 1302"/>
              <a:gd name="T104" fmla="*/ 0 w 10"/>
              <a:gd name="T105" fmla="*/ 2147483647 h 1302"/>
              <a:gd name="T106" fmla="*/ 0 w 10"/>
              <a:gd name="T107" fmla="*/ 2147483647 h 13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 h="1302">
                <a:moveTo>
                  <a:pt x="0" y="1302"/>
                </a:moveTo>
                <a:lnTo>
                  <a:pt x="0" y="1196"/>
                </a:lnTo>
                <a:lnTo>
                  <a:pt x="10" y="1196"/>
                </a:lnTo>
                <a:lnTo>
                  <a:pt x="10" y="1302"/>
                </a:lnTo>
                <a:lnTo>
                  <a:pt x="0" y="1302"/>
                </a:lnTo>
                <a:close/>
                <a:moveTo>
                  <a:pt x="0" y="1154"/>
                </a:moveTo>
                <a:lnTo>
                  <a:pt x="0" y="1046"/>
                </a:lnTo>
                <a:lnTo>
                  <a:pt x="10" y="1046"/>
                </a:lnTo>
                <a:lnTo>
                  <a:pt x="10" y="1154"/>
                </a:lnTo>
                <a:lnTo>
                  <a:pt x="0" y="1154"/>
                </a:lnTo>
                <a:close/>
                <a:moveTo>
                  <a:pt x="0" y="1004"/>
                </a:moveTo>
                <a:lnTo>
                  <a:pt x="0" y="896"/>
                </a:lnTo>
                <a:lnTo>
                  <a:pt x="10" y="896"/>
                </a:lnTo>
                <a:lnTo>
                  <a:pt x="10" y="1004"/>
                </a:lnTo>
                <a:lnTo>
                  <a:pt x="0" y="1004"/>
                </a:lnTo>
                <a:close/>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6" name="Freeform 62"/>
          <p:cNvSpPr>
            <a:spLocks noEditPoints="1"/>
          </p:cNvSpPr>
          <p:nvPr userDrawn="1"/>
        </p:nvSpPr>
        <p:spPr bwMode="auto">
          <a:xfrm>
            <a:off x="3406775" y="4799013"/>
            <a:ext cx="15875" cy="2066925"/>
          </a:xfrm>
          <a:custGeom>
            <a:avLst/>
            <a:gdLst>
              <a:gd name="T0" fmla="*/ 0 w 10"/>
              <a:gd name="T1" fmla="*/ 2147483647 h 1302"/>
              <a:gd name="T2" fmla="*/ 0 w 10"/>
              <a:gd name="T3" fmla="*/ 2147483647 h 1302"/>
              <a:gd name="T4" fmla="*/ 2147483647 w 10"/>
              <a:gd name="T5" fmla="*/ 2147483647 h 1302"/>
              <a:gd name="T6" fmla="*/ 2147483647 w 10"/>
              <a:gd name="T7" fmla="*/ 2147483647 h 1302"/>
              <a:gd name="T8" fmla="*/ 0 w 10"/>
              <a:gd name="T9" fmla="*/ 2147483647 h 1302"/>
              <a:gd name="T10" fmla="*/ 0 w 10"/>
              <a:gd name="T11" fmla="*/ 2147483647 h 1302"/>
              <a:gd name="T12" fmla="*/ 0 w 10"/>
              <a:gd name="T13" fmla="*/ 2147483647 h 1302"/>
              <a:gd name="T14" fmla="*/ 0 w 10"/>
              <a:gd name="T15" fmla="*/ 2147483647 h 1302"/>
              <a:gd name="T16" fmla="*/ 2147483647 w 10"/>
              <a:gd name="T17" fmla="*/ 2147483647 h 1302"/>
              <a:gd name="T18" fmla="*/ 2147483647 w 10"/>
              <a:gd name="T19" fmla="*/ 2147483647 h 1302"/>
              <a:gd name="T20" fmla="*/ 0 w 10"/>
              <a:gd name="T21" fmla="*/ 2147483647 h 1302"/>
              <a:gd name="T22" fmla="*/ 0 w 10"/>
              <a:gd name="T23" fmla="*/ 2147483647 h 1302"/>
              <a:gd name="T24" fmla="*/ 0 w 10"/>
              <a:gd name="T25" fmla="*/ 2147483647 h 1302"/>
              <a:gd name="T26" fmla="*/ 0 w 10"/>
              <a:gd name="T27" fmla="*/ 2147483647 h 1302"/>
              <a:gd name="T28" fmla="*/ 2147483647 w 10"/>
              <a:gd name="T29" fmla="*/ 2147483647 h 1302"/>
              <a:gd name="T30" fmla="*/ 2147483647 w 10"/>
              <a:gd name="T31" fmla="*/ 2147483647 h 1302"/>
              <a:gd name="T32" fmla="*/ 0 w 10"/>
              <a:gd name="T33" fmla="*/ 2147483647 h 1302"/>
              <a:gd name="T34" fmla="*/ 0 w 10"/>
              <a:gd name="T35" fmla="*/ 2147483647 h 1302"/>
              <a:gd name="T36" fmla="*/ 0 w 10"/>
              <a:gd name="T37" fmla="*/ 2147483647 h 1302"/>
              <a:gd name="T38" fmla="*/ 0 w 10"/>
              <a:gd name="T39" fmla="*/ 2147483647 h 1302"/>
              <a:gd name="T40" fmla="*/ 2147483647 w 10"/>
              <a:gd name="T41" fmla="*/ 2147483647 h 1302"/>
              <a:gd name="T42" fmla="*/ 2147483647 w 10"/>
              <a:gd name="T43" fmla="*/ 2147483647 h 1302"/>
              <a:gd name="T44" fmla="*/ 0 w 10"/>
              <a:gd name="T45" fmla="*/ 2147483647 h 1302"/>
              <a:gd name="T46" fmla="*/ 0 w 10"/>
              <a:gd name="T47" fmla="*/ 2147483647 h 1302"/>
              <a:gd name="T48" fmla="*/ 0 w 10"/>
              <a:gd name="T49" fmla="*/ 2147483647 h 1302"/>
              <a:gd name="T50" fmla="*/ 0 w 10"/>
              <a:gd name="T51" fmla="*/ 2147483647 h 1302"/>
              <a:gd name="T52" fmla="*/ 2147483647 w 10"/>
              <a:gd name="T53" fmla="*/ 2147483647 h 1302"/>
              <a:gd name="T54" fmla="*/ 2147483647 w 10"/>
              <a:gd name="T55" fmla="*/ 2147483647 h 1302"/>
              <a:gd name="T56" fmla="*/ 0 w 10"/>
              <a:gd name="T57" fmla="*/ 2147483647 h 1302"/>
              <a:gd name="T58" fmla="*/ 0 w 10"/>
              <a:gd name="T59" fmla="*/ 2147483647 h 1302"/>
              <a:gd name="T60" fmla="*/ 0 w 10"/>
              <a:gd name="T61" fmla="*/ 2147483647 h 1302"/>
              <a:gd name="T62" fmla="*/ 0 w 10"/>
              <a:gd name="T63" fmla="*/ 2147483647 h 1302"/>
              <a:gd name="T64" fmla="*/ 2147483647 w 10"/>
              <a:gd name="T65" fmla="*/ 2147483647 h 1302"/>
              <a:gd name="T66" fmla="*/ 2147483647 w 10"/>
              <a:gd name="T67" fmla="*/ 2147483647 h 1302"/>
              <a:gd name="T68" fmla="*/ 0 w 10"/>
              <a:gd name="T69" fmla="*/ 2147483647 h 1302"/>
              <a:gd name="T70" fmla="*/ 0 w 10"/>
              <a:gd name="T71" fmla="*/ 2147483647 h 1302"/>
              <a:gd name="T72" fmla="*/ 0 w 10"/>
              <a:gd name="T73" fmla="*/ 2147483647 h 1302"/>
              <a:gd name="T74" fmla="*/ 0 w 10"/>
              <a:gd name="T75" fmla="*/ 2147483647 h 1302"/>
              <a:gd name="T76" fmla="*/ 2147483647 w 10"/>
              <a:gd name="T77" fmla="*/ 2147483647 h 1302"/>
              <a:gd name="T78" fmla="*/ 2147483647 w 10"/>
              <a:gd name="T79" fmla="*/ 2147483647 h 1302"/>
              <a:gd name="T80" fmla="*/ 0 w 10"/>
              <a:gd name="T81" fmla="*/ 2147483647 h 1302"/>
              <a:gd name="T82" fmla="*/ 0 w 10"/>
              <a:gd name="T83" fmla="*/ 2147483647 h 1302"/>
              <a:gd name="T84" fmla="*/ 0 w 10"/>
              <a:gd name="T85" fmla="*/ 2147483647 h 1302"/>
              <a:gd name="T86" fmla="*/ 0 w 10"/>
              <a:gd name="T87" fmla="*/ 2147483647 h 1302"/>
              <a:gd name="T88" fmla="*/ 2147483647 w 10"/>
              <a:gd name="T89" fmla="*/ 2147483647 h 1302"/>
              <a:gd name="T90" fmla="*/ 2147483647 w 10"/>
              <a:gd name="T91" fmla="*/ 2147483647 h 1302"/>
              <a:gd name="T92" fmla="*/ 0 w 10"/>
              <a:gd name="T93" fmla="*/ 2147483647 h 1302"/>
              <a:gd name="T94" fmla="*/ 0 w 10"/>
              <a:gd name="T95" fmla="*/ 2147483647 h 1302"/>
              <a:gd name="T96" fmla="*/ 0 w 10"/>
              <a:gd name="T97" fmla="*/ 2147483647 h 1302"/>
              <a:gd name="T98" fmla="*/ 0 w 10"/>
              <a:gd name="T99" fmla="*/ 0 h 1302"/>
              <a:gd name="T100" fmla="*/ 2147483647 w 10"/>
              <a:gd name="T101" fmla="*/ 0 h 1302"/>
              <a:gd name="T102" fmla="*/ 2147483647 w 10"/>
              <a:gd name="T103" fmla="*/ 2147483647 h 1302"/>
              <a:gd name="T104" fmla="*/ 0 w 10"/>
              <a:gd name="T105" fmla="*/ 2147483647 h 1302"/>
              <a:gd name="T106" fmla="*/ 0 w 10"/>
              <a:gd name="T107" fmla="*/ 2147483647 h 13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 h="1302">
                <a:moveTo>
                  <a:pt x="0" y="1302"/>
                </a:moveTo>
                <a:lnTo>
                  <a:pt x="0" y="1196"/>
                </a:lnTo>
                <a:lnTo>
                  <a:pt x="10" y="1196"/>
                </a:lnTo>
                <a:lnTo>
                  <a:pt x="10" y="1302"/>
                </a:lnTo>
                <a:lnTo>
                  <a:pt x="0" y="1302"/>
                </a:lnTo>
                <a:close/>
                <a:moveTo>
                  <a:pt x="0" y="1154"/>
                </a:moveTo>
                <a:lnTo>
                  <a:pt x="0" y="1046"/>
                </a:lnTo>
                <a:lnTo>
                  <a:pt x="10" y="1046"/>
                </a:lnTo>
                <a:lnTo>
                  <a:pt x="10" y="1154"/>
                </a:lnTo>
                <a:lnTo>
                  <a:pt x="0" y="1154"/>
                </a:lnTo>
                <a:close/>
                <a:moveTo>
                  <a:pt x="0" y="1004"/>
                </a:moveTo>
                <a:lnTo>
                  <a:pt x="0" y="896"/>
                </a:lnTo>
                <a:lnTo>
                  <a:pt x="10" y="896"/>
                </a:lnTo>
                <a:lnTo>
                  <a:pt x="10" y="1004"/>
                </a:lnTo>
                <a:lnTo>
                  <a:pt x="0" y="1004"/>
                </a:lnTo>
                <a:close/>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7" name="Freeform 63"/>
          <p:cNvSpPr>
            <a:spLocks noEditPoints="1"/>
          </p:cNvSpPr>
          <p:nvPr userDrawn="1"/>
        </p:nvSpPr>
        <p:spPr bwMode="auto">
          <a:xfrm>
            <a:off x="3308350" y="4799013"/>
            <a:ext cx="15875" cy="2066925"/>
          </a:xfrm>
          <a:custGeom>
            <a:avLst/>
            <a:gdLst>
              <a:gd name="T0" fmla="*/ 0 w 10"/>
              <a:gd name="T1" fmla="*/ 2147483647 h 1302"/>
              <a:gd name="T2" fmla="*/ 0 w 10"/>
              <a:gd name="T3" fmla="*/ 2147483647 h 1302"/>
              <a:gd name="T4" fmla="*/ 2147483647 w 10"/>
              <a:gd name="T5" fmla="*/ 2147483647 h 1302"/>
              <a:gd name="T6" fmla="*/ 2147483647 w 10"/>
              <a:gd name="T7" fmla="*/ 2147483647 h 1302"/>
              <a:gd name="T8" fmla="*/ 0 w 10"/>
              <a:gd name="T9" fmla="*/ 2147483647 h 1302"/>
              <a:gd name="T10" fmla="*/ 0 w 10"/>
              <a:gd name="T11" fmla="*/ 2147483647 h 1302"/>
              <a:gd name="T12" fmla="*/ 0 w 10"/>
              <a:gd name="T13" fmla="*/ 2147483647 h 1302"/>
              <a:gd name="T14" fmla="*/ 0 w 10"/>
              <a:gd name="T15" fmla="*/ 2147483647 h 1302"/>
              <a:gd name="T16" fmla="*/ 2147483647 w 10"/>
              <a:gd name="T17" fmla="*/ 2147483647 h 1302"/>
              <a:gd name="T18" fmla="*/ 2147483647 w 10"/>
              <a:gd name="T19" fmla="*/ 2147483647 h 1302"/>
              <a:gd name="T20" fmla="*/ 0 w 10"/>
              <a:gd name="T21" fmla="*/ 2147483647 h 1302"/>
              <a:gd name="T22" fmla="*/ 0 w 10"/>
              <a:gd name="T23" fmla="*/ 2147483647 h 1302"/>
              <a:gd name="T24" fmla="*/ 0 w 10"/>
              <a:gd name="T25" fmla="*/ 2147483647 h 1302"/>
              <a:gd name="T26" fmla="*/ 0 w 10"/>
              <a:gd name="T27" fmla="*/ 2147483647 h 1302"/>
              <a:gd name="T28" fmla="*/ 2147483647 w 10"/>
              <a:gd name="T29" fmla="*/ 2147483647 h 1302"/>
              <a:gd name="T30" fmla="*/ 2147483647 w 10"/>
              <a:gd name="T31" fmla="*/ 2147483647 h 1302"/>
              <a:gd name="T32" fmla="*/ 0 w 10"/>
              <a:gd name="T33" fmla="*/ 2147483647 h 1302"/>
              <a:gd name="T34" fmla="*/ 0 w 10"/>
              <a:gd name="T35" fmla="*/ 2147483647 h 1302"/>
              <a:gd name="T36" fmla="*/ 0 w 10"/>
              <a:gd name="T37" fmla="*/ 2147483647 h 1302"/>
              <a:gd name="T38" fmla="*/ 0 w 10"/>
              <a:gd name="T39" fmla="*/ 2147483647 h 1302"/>
              <a:gd name="T40" fmla="*/ 2147483647 w 10"/>
              <a:gd name="T41" fmla="*/ 2147483647 h 1302"/>
              <a:gd name="T42" fmla="*/ 2147483647 w 10"/>
              <a:gd name="T43" fmla="*/ 2147483647 h 1302"/>
              <a:gd name="T44" fmla="*/ 0 w 10"/>
              <a:gd name="T45" fmla="*/ 2147483647 h 1302"/>
              <a:gd name="T46" fmla="*/ 0 w 10"/>
              <a:gd name="T47" fmla="*/ 2147483647 h 1302"/>
              <a:gd name="T48" fmla="*/ 0 w 10"/>
              <a:gd name="T49" fmla="*/ 2147483647 h 1302"/>
              <a:gd name="T50" fmla="*/ 0 w 10"/>
              <a:gd name="T51" fmla="*/ 2147483647 h 1302"/>
              <a:gd name="T52" fmla="*/ 2147483647 w 10"/>
              <a:gd name="T53" fmla="*/ 2147483647 h 1302"/>
              <a:gd name="T54" fmla="*/ 2147483647 w 10"/>
              <a:gd name="T55" fmla="*/ 2147483647 h 1302"/>
              <a:gd name="T56" fmla="*/ 0 w 10"/>
              <a:gd name="T57" fmla="*/ 2147483647 h 1302"/>
              <a:gd name="T58" fmla="*/ 0 w 10"/>
              <a:gd name="T59" fmla="*/ 2147483647 h 1302"/>
              <a:gd name="T60" fmla="*/ 0 w 10"/>
              <a:gd name="T61" fmla="*/ 2147483647 h 1302"/>
              <a:gd name="T62" fmla="*/ 0 w 10"/>
              <a:gd name="T63" fmla="*/ 2147483647 h 1302"/>
              <a:gd name="T64" fmla="*/ 2147483647 w 10"/>
              <a:gd name="T65" fmla="*/ 2147483647 h 1302"/>
              <a:gd name="T66" fmla="*/ 2147483647 w 10"/>
              <a:gd name="T67" fmla="*/ 2147483647 h 1302"/>
              <a:gd name="T68" fmla="*/ 0 w 10"/>
              <a:gd name="T69" fmla="*/ 2147483647 h 1302"/>
              <a:gd name="T70" fmla="*/ 0 w 10"/>
              <a:gd name="T71" fmla="*/ 2147483647 h 1302"/>
              <a:gd name="T72" fmla="*/ 0 w 10"/>
              <a:gd name="T73" fmla="*/ 2147483647 h 1302"/>
              <a:gd name="T74" fmla="*/ 0 w 10"/>
              <a:gd name="T75" fmla="*/ 2147483647 h 1302"/>
              <a:gd name="T76" fmla="*/ 2147483647 w 10"/>
              <a:gd name="T77" fmla="*/ 2147483647 h 1302"/>
              <a:gd name="T78" fmla="*/ 2147483647 w 10"/>
              <a:gd name="T79" fmla="*/ 2147483647 h 1302"/>
              <a:gd name="T80" fmla="*/ 0 w 10"/>
              <a:gd name="T81" fmla="*/ 2147483647 h 1302"/>
              <a:gd name="T82" fmla="*/ 0 w 10"/>
              <a:gd name="T83" fmla="*/ 2147483647 h 1302"/>
              <a:gd name="T84" fmla="*/ 0 w 10"/>
              <a:gd name="T85" fmla="*/ 2147483647 h 1302"/>
              <a:gd name="T86" fmla="*/ 0 w 10"/>
              <a:gd name="T87" fmla="*/ 2147483647 h 1302"/>
              <a:gd name="T88" fmla="*/ 2147483647 w 10"/>
              <a:gd name="T89" fmla="*/ 2147483647 h 1302"/>
              <a:gd name="T90" fmla="*/ 2147483647 w 10"/>
              <a:gd name="T91" fmla="*/ 2147483647 h 1302"/>
              <a:gd name="T92" fmla="*/ 0 w 10"/>
              <a:gd name="T93" fmla="*/ 2147483647 h 1302"/>
              <a:gd name="T94" fmla="*/ 0 w 10"/>
              <a:gd name="T95" fmla="*/ 2147483647 h 1302"/>
              <a:gd name="T96" fmla="*/ 0 w 10"/>
              <a:gd name="T97" fmla="*/ 2147483647 h 1302"/>
              <a:gd name="T98" fmla="*/ 0 w 10"/>
              <a:gd name="T99" fmla="*/ 0 h 1302"/>
              <a:gd name="T100" fmla="*/ 2147483647 w 10"/>
              <a:gd name="T101" fmla="*/ 0 h 1302"/>
              <a:gd name="T102" fmla="*/ 2147483647 w 10"/>
              <a:gd name="T103" fmla="*/ 2147483647 h 1302"/>
              <a:gd name="T104" fmla="*/ 0 w 10"/>
              <a:gd name="T105" fmla="*/ 2147483647 h 1302"/>
              <a:gd name="T106" fmla="*/ 0 w 10"/>
              <a:gd name="T107" fmla="*/ 2147483647 h 13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 h="1302">
                <a:moveTo>
                  <a:pt x="0" y="1302"/>
                </a:moveTo>
                <a:lnTo>
                  <a:pt x="0" y="1196"/>
                </a:lnTo>
                <a:lnTo>
                  <a:pt x="10" y="1196"/>
                </a:lnTo>
                <a:lnTo>
                  <a:pt x="10" y="1302"/>
                </a:lnTo>
                <a:lnTo>
                  <a:pt x="0" y="1302"/>
                </a:lnTo>
                <a:close/>
                <a:moveTo>
                  <a:pt x="0" y="1154"/>
                </a:moveTo>
                <a:lnTo>
                  <a:pt x="0" y="1046"/>
                </a:lnTo>
                <a:lnTo>
                  <a:pt x="10" y="1046"/>
                </a:lnTo>
                <a:lnTo>
                  <a:pt x="10" y="1154"/>
                </a:lnTo>
                <a:lnTo>
                  <a:pt x="0" y="1154"/>
                </a:lnTo>
                <a:close/>
                <a:moveTo>
                  <a:pt x="0" y="1004"/>
                </a:moveTo>
                <a:lnTo>
                  <a:pt x="0" y="896"/>
                </a:lnTo>
                <a:lnTo>
                  <a:pt x="10" y="896"/>
                </a:lnTo>
                <a:lnTo>
                  <a:pt x="10" y="1004"/>
                </a:lnTo>
                <a:lnTo>
                  <a:pt x="0" y="1004"/>
                </a:lnTo>
                <a:close/>
                <a:moveTo>
                  <a:pt x="0" y="854"/>
                </a:moveTo>
                <a:lnTo>
                  <a:pt x="0" y="748"/>
                </a:lnTo>
                <a:lnTo>
                  <a:pt x="10" y="748"/>
                </a:lnTo>
                <a:lnTo>
                  <a:pt x="10" y="854"/>
                </a:lnTo>
                <a:lnTo>
                  <a:pt x="0" y="854"/>
                </a:lnTo>
                <a:close/>
                <a:moveTo>
                  <a:pt x="0" y="704"/>
                </a:moveTo>
                <a:lnTo>
                  <a:pt x="0" y="598"/>
                </a:lnTo>
                <a:lnTo>
                  <a:pt x="10" y="598"/>
                </a:lnTo>
                <a:lnTo>
                  <a:pt x="10" y="704"/>
                </a:lnTo>
                <a:lnTo>
                  <a:pt x="0" y="704"/>
                </a:lnTo>
                <a:close/>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8" name="Freeform 64"/>
          <p:cNvSpPr>
            <a:spLocks noEditPoints="1"/>
          </p:cNvSpPr>
          <p:nvPr userDrawn="1"/>
        </p:nvSpPr>
        <p:spPr bwMode="auto">
          <a:xfrm>
            <a:off x="3984625" y="5033963"/>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2147483647 h 556"/>
              <a:gd name="T28" fmla="*/ 2147483647 w 10"/>
              <a:gd name="T29" fmla="*/ 2147483647 h 556"/>
              <a:gd name="T30" fmla="*/ 2147483647 w 10"/>
              <a:gd name="T31" fmla="*/ 2147483647 h 556"/>
              <a:gd name="T32" fmla="*/ 0 w 10"/>
              <a:gd name="T33" fmla="*/ 2147483647 h 556"/>
              <a:gd name="T34" fmla="*/ 0 w 10"/>
              <a:gd name="T35" fmla="*/ 2147483647 h 556"/>
              <a:gd name="T36" fmla="*/ 0 w 10"/>
              <a:gd name="T37" fmla="*/ 2147483647 h 556"/>
              <a:gd name="T38" fmla="*/ 0 w 10"/>
              <a:gd name="T39" fmla="*/ 0 h 556"/>
              <a:gd name="T40" fmla="*/ 2147483647 w 10"/>
              <a:gd name="T41" fmla="*/ 0 h 556"/>
              <a:gd name="T42" fmla="*/ 2147483647 w 10"/>
              <a:gd name="T43" fmla="*/ 2147483647 h 556"/>
              <a:gd name="T44" fmla="*/ 0 w 10"/>
              <a:gd name="T45" fmla="*/ 2147483647 h 556"/>
              <a:gd name="T46" fmla="*/ 0 w 10"/>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6">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8"/>
                </a:moveTo>
                <a:lnTo>
                  <a:pt x="0" y="150"/>
                </a:lnTo>
                <a:lnTo>
                  <a:pt x="10" y="150"/>
                </a:lnTo>
                <a:lnTo>
                  <a:pt x="10" y="258"/>
                </a:lnTo>
                <a:lnTo>
                  <a:pt x="0" y="258"/>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9" name="Freeform 65"/>
          <p:cNvSpPr>
            <a:spLocks noEditPoints="1"/>
          </p:cNvSpPr>
          <p:nvPr userDrawn="1"/>
        </p:nvSpPr>
        <p:spPr bwMode="auto">
          <a:xfrm>
            <a:off x="3886200" y="5033963"/>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2147483647 h 556"/>
              <a:gd name="T28" fmla="*/ 2147483647 w 10"/>
              <a:gd name="T29" fmla="*/ 2147483647 h 556"/>
              <a:gd name="T30" fmla="*/ 2147483647 w 10"/>
              <a:gd name="T31" fmla="*/ 2147483647 h 556"/>
              <a:gd name="T32" fmla="*/ 0 w 10"/>
              <a:gd name="T33" fmla="*/ 2147483647 h 556"/>
              <a:gd name="T34" fmla="*/ 0 w 10"/>
              <a:gd name="T35" fmla="*/ 2147483647 h 556"/>
              <a:gd name="T36" fmla="*/ 0 w 10"/>
              <a:gd name="T37" fmla="*/ 2147483647 h 556"/>
              <a:gd name="T38" fmla="*/ 0 w 10"/>
              <a:gd name="T39" fmla="*/ 0 h 556"/>
              <a:gd name="T40" fmla="*/ 2147483647 w 10"/>
              <a:gd name="T41" fmla="*/ 0 h 556"/>
              <a:gd name="T42" fmla="*/ 2147483647 w 10"/>
              <a:gd name="T43" fmla="*/ 2147483647 h 556"/>
              <a:gd name="T44" fmla="*/ 0 w 10"/>
              <a:gd name="T45" fmla="*/ 2147483647 h 556"/>
              <a:gd name="T46" fmla="*/ 0 w 10"/>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6">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8"/>
                </a:moveTo>
                <a:lnTo>
                  <a:pt x="0" y="150"/>
                </a:lnTo>
                <a:lnTo>
                  <a:pt x="10" y="150"/>
                </a:lnTo>
                <a:lnTo>
                  <a:pt x="10" y="258"/>
                </a:lnTo>
                <a:lnTo>
                  <a:pt x="0" y="258"/>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0" name="Freeform 66"/>
          <p:cNvSpPr>
            <a:spLocks noEditPoints="1"/>
          </p:cNvSpPr>
          <p:nvPr userDrawn="1"/>
        </p:nvSpPr>
        <p:spPr bwMode="auto">
          <a:xfrm>
            <a:off x="3787775" y="5033963"/>
            <a:ext cx="15875" cy="644525"/>
          </a:xfrm>
          <a:custGeom>
            <a:avLst/>
            <a:gdLst>
              <a:gd name="T0" fmla="*/ 0 w 10"/>
              <a:gd name="T1" fmla="*/ 2147483647 h 406"/>
              <a:gd name="T2" fmla="*/ 0 w 10"/>
              <a:gd name="T3" fmla="*/ 2147483647 h 406"/>
              <a:gd name="T4" fmla="*/ 2147483647 w 10"/>
              <a:gd name="T5" fmla="*/ 2147483647 h 406"/>
              <a:gd name="T6" fmla="*/ 2147483647 w 10"/>
              <a:gd name="T7" fmla="*/ 2147483647 h 406"/>
              <a:gd name="T8" fmla="*/ 0 w 10"/>
              <a:gd name="T9" fmla="*/ 2147483647 h 406"/>
              <a:gd name="T10" fmla="*/ 0 w 10"/>
              <a:gd name="T11" fmla="*/ 2147483647 h 406"/>
              <a:gd name="T12" fmla="*/ 0 w 10"/>
              <a:gd name="T13" fmla="*/ 2147483647 h 406"/>
              <a:gd name="T14" fmla="*/ 0 w 10"/>
              <a:gd name="T15" fmla="*/ 2147483647 h 406"/>
              <a:gd name="T16" fmla="*/ 2147483647 w 10"/>
              <a:gd name="T17" fmla="*/ 2147483647 h 406"/>
              <a:gd name="T18" fmla="*/ 2147483647 w 10"/>
              <a:gd name="T19" fmla="*/ 2147483647 h 406"/>
              <a:gd name="T20" fmla="*/ 0 w 10"/>
              <a:gd name="T21" fmla="*/ 2147483647 h 406"/>
              <a:gd name="T22" fmla="*/ 0 w 10"/>
              <a:gd name="T23" fmla="*/ 2147483647 h 406"/>
              <a:gd name="T24" fmla="*/ 0 w 10"/>
              <a:gd name="T25" fmla="*/ 2147483647 h 406"/>
              <a:gd name="T26" fmla="*/ 0 w 10"/>
              <a:gd name="T27" fmla="*/ 0 h 406"/>
              <a:gd name="T28" fmla="*/ 2147483647 w 10"/>
              <a:gd name="T29" fmla="*/ 0 h 406"/>
              <a:gd name="T30" fmla="*/ 2147483647 w 10"/>
              <a:gd name="T31" fmla="*/ 2147483647 h 406"/>
              <a:gd name="T32" fmla="*/ 0 w 10"/>
              <a:gd name="T33" fmla="*/ 2147483647 h 406"/>
              <a:gd name="T34" fmla="*/ 0 w 10"/>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406">
                <a:moveTo>
                  <a:pt x="0" y="406"/>
                </a:moveTo>
                <a:lnTo>
                  <a:pt x="0" y="300"/>
                </a:lnTo>
                <a:lnTo>
                  <a:pt x="10" y="300"/>
                </a:lnTo>
                <a:lnTo>
                  <a:pt x="10" y="406"/>
                </a:lnTo>
                <a:lnTo>
                  <a:pt x="0" y="406"/>
                </a:lnTo>
                <a:close/>
                <a:moveTo>
                  <a:pt x="0" y="258"/>
                </a:moveTo>
                <a:lnTo>
                  <a:pt x="0" y="150"/>
                </a:lnTo>
                <a:lnTo>
                  <a:pt x="10" y="150"/>
                </a:lnTo>
                <a:lnTo>
                  <a:pt x="10" y="258"/>
                </a:lnTo>
                <a:lnTo>
                  <a:pt x="0" y="258"/>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1" name="Freeform 67"/>
          <p:cNvSpPr>
            <a:spLocks noEditPoints="1"/>
          </p:cNvSpPr>
          <p:nvPr userDrawn="1"/>
        </p:nvSpPr>
        <p:spPr bwMode="auto">
          <a:xfrm>
            <a:off x="3689350" y="5033963"/>
            <a:ext cx="19050" cy="644525"/>
          </a:xfrm>
          <a:custGeom>
            <a:avLst/>
            <a:gdLst>
              <a:gd name="T0" fmla="*/ 0 w 12"/>
              <a:gd name="T1" fmla="*/ 2147483647 h 406"/>
              <a:gd name="T2" fmla="*/ 0 w 12"/>
              <a:gd name="T3" fmla="*/ 2147483647 h 406"/>
              <a:gd name="T4" fmla="*/ 2147483647 w 12"/>
              <a:gd name="T5" fmla="*/ 2147483647 h 406"/>
              <a:gd name="T6" fmla="*/ 2147483647 w 12"/>
              <a:gd name="T7" fmla="*/ 2147483647 h 406"/>
              <a:gd name="T8" fmla="*/ 0 w 12"/>
              <a:gd name="T9" fmla="*/ 2147483647 h 406"/>
              <a:gd name="T10" fmla="*/ 0 w 12"/>
              <a:gd name="T11" fmla="*/ 2147483647 h 406"/>
              <a:gd name="T12" fmla="*/ 0 w 12"/>
              <a:gd name="T13" fmla="*/ 2147483647 h 406"/>
              <a:gd name="T14" fmla="*/ 0 w 12"/>
              <a:gd name="T15" fmla="*/ 2147483647 h 406"/>
              <a:gd name="T16" fmla="*/ 2147483647 w 12"/>
              <a:gd name="T17" fmla="*/ 2147483647 h 406"/>
              <a:gd name="T18" fmla="*/ 2147483647 w 12"/>
              <a:gd name="T19" fmla="*/ 2147483647 h 406"/>
              <a:gd name="T20" fmla="*/ 0 w 12"/>
              <a:gd name="T21" fmla="*/ 2147483647 h 406"/>
              <a:gd name="T22" fmla="*/ 0 w 12"/>
              <a:gd name="T23" fmla="*/ 2147483647 h 406"/>
              <a:gd name="T24" fmla="*/ 0 w 12"/>
              <a:gd name="T25" fmla="*/ 2147483647 h 406"/>
              <a:gd name="T26" fmla="*/ 0 w 12"/>
              <a:gd name="T27" fmla="*/ 0 h 406"/>
              <a:gd name="T28" fmla="*/ 2147483647 w 12"/>
              <a:gd name="T29" fmla="*/ 0 h 406"/>
              <a:gd name="T30" fmla="*/ 2147483647 w 12"/>
              <a:gd name="T31" fmla="*/ 2147483647 h 406"/>
              <a:gd name="T32" fmla="*/ 0 w 12"/>
              <a:gd name="T33" fmla="*/ 2147483647 h 406"/>
              <a:gd name="T34" fmla="*/ 0 w 12"/>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 h="406">
                <a:moveTo>
                  <a:pt x="0" y="406"/>
                </a:moveTo>
                <a:lnTo>
                  <a:pt x="0" y="300"/>
                </a:lnTo>
                <a:lnTo>
                  <a:pt x="12" y="300"/>
                </a:lnTo>
                <a:lnTo>
                  <a:pt x="12" y="406"/>
                </a:lnTo>
                <a:lnTo>
                  <a:pt x="0" y="406"/>
                </a:lnTo>
                <a:close/>
                <a:moveTo>
                  <a:pt x="0" y="258"/>
                </a:moveTo>
                <a:lnTo>
                  <a:pt x="0" y="150"/>
                </a:lnTo>
                <a:lnTo>
                  <a:pt x="12" y="150"/>
                </a:lnTo>
                <a:lnTo>
                  <a:pt x="12" y="258"/>
                </a:lnTo>
                <a:lnTo>
                  <a:pt x="0" y="258"/>
                </a:lnTo>
                <a:close/>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2" name="Freeform 68"/>
          <p:cNvSpPr>
            <a:spLocks noEditPoints="1"/>
          </p:cNvSpPr>
          <p:nvPr userDrawn="1"/>
        </p:nvSpPr>
        <p:spPr bwMode="auto">
          <a:xfrm>
            <a:off x="4378325" y="5510213"/>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3" name="Freeform 69"/>
          <p:cNvSpPr>
            <a:spLocks noEditPoints="1"/>
          </p:cNvSpPr>
          <p:nvPr userDrawn="1"/>
        </p:nvSpPr>
        <p:spPr bwMode="auto">
          <a:xfrm>
            <a:off x="4279900" y="5510213"/>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4" name="Freeform 70"/>
          <p:cNvSpPr>
            <a:spLocks noEditPoints="1"/>
          </p:cNvSpPr>
          <p:nvPr userDrawn="1"/>
        </p:nvSpPr>
        <p:spPr bwMode="auto">
          <a:xfrm>
            <a:off x="4181475" y="5033963"/>
            <a:ext cx="15875" cy="882650"/>
          </a:xfrm>
          <a:custGeom>
            <a:avLst/>
            <a:gdLst>
              <a:gd name="T0" fmla="*/ 0 w 10"/>
              <a:gd name="T1" fmla="*/ 2147483647 h 556"/>
              <a:gd name="T2" fmla="*/ 0 w 10"/>
              <a:gd name="T3" fmla="*/ 2147483647 h 556"/>
              <a:gd name="T4" fmla="*/ 2147483647 w 10"/>
              <a:gd name="T5" fmla="*/ 2147483647 h 556"/>
              <a:gd name="T6" fmla="*/ 2147483647 w 10"/>
              <a:gd name="T7" fmla="*/ 2147483647 h 556"/>
              <a:gd name="T8" fmla="*/ 0 w 10"/>
              <a:gd name="T9" fmla="*/ 2147483647 h 556"/>
              <a:gd name="T10" fmla="*/ 0 w 10"/>
              <a:gd name="T11" fmla="*/ 2147483647 h 556"/>
              <a:gd name="T12" fmla="*/ 0 w 10"/>
              <a:gd name="T13" fmla="*/ 2147483647 h 556"/>
              <a:gd name="T14" fmla="*/ 0 w 10"/>
              <a:gd name="T15" fmla="*/ 2147483647 h 556"/>
              <a:gd name="T16" fmla="*/ 2147483647 w 10"/>
              <a:gd name="T17" fmla="*/ 2147483647 h 556"/>
              <a:gd name="T18" fmla="*/ 2147483647 w 10"/>
              <a:gd name="T19" fmla="*/ 2147483647 h 556"/>
              <a:gd name="T20" fmla="*/ 0 w 10"/>
              <a:gd name="T21" fmla="*/ 2147483647 h 556"/>
              <a:gd name="T22" fmla="*/ 0 w 10"/>
              <a:gd name="T23" fmla="*/ 2147483647 h 556"/>
              <a:gd name="T24" fmla="*/ 0 w 10"/>
              <a:gd name="T25" fmla="*/ 2147483647 h 556"/>
              <a:gd name="T26" fmla="*/ 0 w 10"/>
              <a:gd name="T27" fmla="*/ 2147483647 h 556"/>
              <a:gd name="T28" fmla="*/ 2147483647 w 10"/>
              <a:gd name="T29" fmla="*/ 2147483647 h 556"/>
              <a:gd name="T30" fmla="*/ 2147483647 w 10"/>
              <a:gd name="T31" fmla="*/ 2147483647 h 556"/>
              <a:gd name="T32" fmla="*/ 0 w 10"/>
              <a:gd name="T33" fmla="*/ 2147483647 h 556"/>
              <a:gd name="T34" fmla="*/ 0 w 10"/>
              <a:gd name="T35" fmla="*/ 2147483647 h 556"/>
              <a:gd name="T36" fmla="*/ 0 w 10"/>
              <a:gd name="T37" fmla="*/ 2147483647 h 556"/>
              <a:gd name="T38" fmla="*/ 0 w 10"/>
              <a:gd name="T39" fmla="*/ 0 h 556"/>
              <a:gd name="T40" fmla="*/ 2147483647 w 10"/>
              <a:gd name="T41" fmla="*/ 0 h 556"/>
              <a:gd name="T42" fmla="*/ 2147483647 w 10"/>
              <a:gd name="T43" fmla="*/ 2147483647 h 556"/>
              <a:gd name="T44" fmla="*/ 0 w 10"/>
              <a:gd name="T45" fmla="*/ 2147483647 h 556"/>
              <a:gd name="T46" fmla="*/ 0 w 10"/>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6">
                <a:moveTo>
                  <a:pt x="0" y="556"/>
                </a:moveTo>
                <a:lnTo>
                  <a:pt x="0" y="450"/>
                </a:lnTo>
                <a:lnTo>
                  <a:pt x="10" y="450"/>
                </a:lnTo>
                <a:lnTo>
                  <a:pt x="10" y="556"/>
                </a:lnTo>
                <a:lnTo>
                  <a:pt x="0" y="556"/>
                </a:lnTo>
                <a:close/>
                <a:moveTo>
                  <a:pt x="0" y="406"/>
                </a:moveTo>
                <a:lnTo>
                  <a:pt x="0" y="300"/>
                </a:lnTo>
                <a:lnTo>
                  <a:pt x="10" y="300"/>
                </a:lnTo>
                <a:lnTo>
                  <a:pt x="10" y="406"/>
                </a:lnTo>
                <a:lnTo>
                  <a:pt x="0" y="406"/>
                </a:lnTo>
                <a:close/>
                <a:moveTo>
                  <a:pt x="0" y="258"/>
                </a:moveTo>
                <a:lnTo>
                  <a:pt x="0" y="150"/>
                </a:lnTo>
                <a:lnTo>
                  <a:pt x="10" y="150"/>
                </a:lnTo>
                <a:lnTo>
                  <a:pt x="10" y="258"/>
                </a:lnTo>
                <a:lnTo>
                  <a:pt x="0" y="258"/>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5" name="Freeform 71"/>
          <p:cNvSpPr>
            <a:spLocks noEditPoints="1"/>
          </p:cNvSpPr>
          <p:nvPr userDrawn="1"/>
        </p:nvSpPr>
        <p:spPr bwMode="auto">
          <a:xfrm>
            <a:off x="4083050" y="5033963"/>
            <a:ext cx="19050" cy="882650"/>
          </a:xfrm>
          <a:custGeom>
            <a:avLst/>
            <a:gdLst>
              <a:gd name="T0" fmla="*/ 0 w 12"/>
              <a:gd name="T1" fmla="*/ 2147483647 h 556"/>
              <a:gd name="T2" fmla="*/ 0 w 12"/>
              <a:gd name="T3" fmla="*/ 2147483647 h 556"/>
              <a:gd name="T4" fmla="*/ 2147483647 w 12"/>
              <a:gd name="T5" fmla="*/ 2147483647 h 556"/>
              <a:gd name="T6" fmla="*/ 2147483647 w 12"/>
              <a:gd name="T7" fmla="*/ 2147483647 h 556"/>
              <a:gd name="T8" fmla="*/ 0 w 12"/>
              <a:gd name="T9" fmla="*/ 2147483647 h 556"/>
              <a:gd name="T10" fmla="*/ 0 w 12"/>
              <a:gd name="T11" fmla="*/ 2147483647 h 556"/>
              <a:gd name="T12" fmla="*/ 0 w 12"/>
              <a:gd name="T13" fmla="*/ 2147483647 h 556"/>
              <a:gd name="T14" fmla="*/ 0 w 12"/>
              <a:gd name="T15" fmla="*/ 2147483647 h 556"/>
              <a:gd name="T16" fmla="*/ 2147483647 w 12"/>
              <a:gd name="T17" fmla="*/ 2147483647 h 556"/>
              <a:gd name="T18" fmla="*/ 2147483647 w 12"/>
              <a:gd name="T19" fmla="*/ 2147483647 h 556"/>
              <a:gd name="T20" fmla="*/ 0 w 12"/>
              <a:gd name="T21" fmla="*/ 2147483647 h 556"/>
              <a:gd name="T22" fmla="*/ 0 w 12"/>
              <a:gd name="T23" fmla="*/ 2147483647 h 556"/>
              <a:gd name="T24" fmla="*/ 0 w 12"/>
              <a:gd name="T25" fmla="*/ 2147483647 h 556"/>
              <a:gd name="T26" fmla="*/ 0 w 12"/>
              <a:gd name="T27" fmla="*/ 2147483647 h 556"/>
              <a:gd name="T28" fmla="*/ 2147483647 w 12"/>
              <a:gd name="T29" fmla="*/ 2147483647 h 556"/>
              <a:gd name="T30" fmla="*/ 2147483647 w 12"/>
              <a:gd name="T31" fmla="*/ 2147483647 h 556"/>
              <a:gd name="T32" fmla="*/ 0 w 12"/>
              <a:gd name="T33" fmla="*/ 2147483647 h 556"/>
              <a:gd name="T34" fmla="*/ 0 w 12"/>
              <a:gd name="T35" fmla="*/ 2147483647 h 556"/>
              <a:gd name="T36" fmla="*/ 0 w 12"/>
              <a:gd name="T37" fmla="*/ 2147483647 h 556"/>
              <a:gd name="T38" fmla="*/ 0 w 12"/>
              <a:gd name="T39" fmla="*/ 0 h 556"/>
              <a:gd name="T40" fmla="*/ 2147483647 w 12"/>
              <a:gd name="T41" fmla="*/ 0 h 556"/>
              <a:gd name="T42" fmla="*/ 2147483647 w 12"/>
              <a:gd name="T43" fmla="*/ 2147483647 h 556"/>
              <a:gd name="T44" fmla="*/ 0 w 12"/>
              <a:gd name="T45" fmla="*/ 2147483647 h 556"/>
              <a:gd name="T46" fmla="*/ 0 w 12"/>
              <a:gd name="T47" fmla="*/ 2147483647 h 5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2" h="556">
                <a:moveTo>
                  <a:pt x="0" y="556"/>
                </a:moveTo>
                <a:lnTo>
                  <a:pt x="0" y="450"/>
                </a:lnTo>
                <a:lnTo>
                  <a:pt x="12" y="450"/>
                </a:lnTo>
                <a:lnTo>
                  <a:pt x="12" y="556"/>
                </a:lnTo>
                <a:lnTo>
                  <a:pt x="0" y="556"/>
                </a:lnTo>
                <a:close/>
                <a:moveTo>
                  <a:pt x="0" y="406"/>
                </a:moveTo>
                <a:lnTo>
                  <a:pt x="0" y="300"/>
                </a:lnTo>
                <a:lnTo>
                  <a:pt x="12" y="300"/>
                </a:lnTo>
                <a:lnTo>
                  <a:pt x="12" y="406"/>
                </a:lnTo>
                <a:lnTo>
                  <a:pt x="0" y="406"/>
                </a:lnTo>
                <a:close/>
                <a:moveTo>
                  <a:pt x="0" y="258"/>
                </a:moveTo>
                <a:lnTo>
                  <a:pt x="0" y="150"/>
                </a:lnTo>
                <a:lnTo>
                  <a:pt x="12" y="150"/>
                </a:lnTo>
                <a:lnTo>
                  <a:pt x="12" y="258"/>
                </a:lnTo>
                <a:lnTo>
                  <a:pt x="0" y="258"/>
                </a:lnTo>
                <a:close/>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6" name="Freeform 72"/>
          <p:cNvSpPr>
            <a:spLocks noEditPoints="1"/>
          </p:cNvSpPr>
          <p:nvPr userDrawn="1"/>
        </p:nvSpPr>
        <p:spPr bwMode="auto">
          <a:xfrm>
            <a:off x="4759325" y="57483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7" name="Freeform 73"/>
          <p:cNvSpPr>
            <a:spLocks noEditPoints="1"/>
          </p:cNvSpPr>
          <p:nvPr userDrawn="1"/>
        </p:nvSpPr>
        <p:spPr bwMode="auto">
          <a:xfrm>
            <a:off x="4660900" y="5510213"/>
            <a:ext cx="15875" cy="644525"/>
          </a:xfrm>
          <a:custGeom>
            <a:avLst/>
            <a:gdLst>
              <a:gd name="T0" fmla="*/ 0 w 10"/>
              <a:gd name="T1" fmla="*/ 2147483647 h 406"/>
              <a:gd name="T2" fmla="*/ 0 w 10"/>
              <a:gd name="T3" fmla="*/ 2147483647 h 406"/>
              <a:gd name="T4" fmla="*/ 2147483647 w 10"/>
              <a:gd name="T5" fmla="*/ 2147483647 h 406"/>
              <a:gd name="T6" fmla="*/ 2147483647 w 10"/>
              <a:gd name="T7" fmla="*/ 2147483647 h 406"/>
              <a:gd name="T8" fmla="*/ 0 w 10"/>
              <a:gd name="T9" fmla="*/ 2147483647 h 406"/>
              <a:gd name="T10" fmla="*/ 0 w 10"/>
              <a:gd name="T11" fmla="*/ 2147483647 h 406"/>
              <a:gd name="T12" fmla="*/ 0 w 10"/>
              <a:gd name="T13" fmla="*/ 2147483647 h 406"/>
              <a:gd name="T14" fmla="*/ 0 w 10"/>
              <a:gd name="T15" fmla="*/ 2147483647 h 406"/>
              <a:gd name="T16" fmla="*/ 2147483647 w 10"/>
              <a:gd name="T17" fmla="*/ 2147483647 h 406"/>
              <a:gd name="T18" fmla="*/ 2147483647 w 10"/>
              <a:gd name="T19" fmla="*/ 2147483647 h 406"/>
              <a:gd name="T20" fmla="*/ 0 w 10"/>
              <a:gd name="T21" fmla="*/ 2147483647 h 406"/>
              <a:gd name="T22" fmla="*/ 0 w 10"/>
              <a:gd name="T23" fmla="*/ 2147483647 h 406"/>
              <a:gd name="T24" fmla="*/ 0 w 10"/>
              <a:gd name="T25" fmla="*/ 2147483647 h 406"/>
              <a:gd name="T26" fmla="*/ 0 w 10"/>
              <a:gd name="T27" fmla="*/ 0 h 406"/>
              <a:gd name="T28" fmla="*/ 2147483647 w 10"/>
              <a:gd name="T29" fmla="*/ 0 h 406"/>
              <a:gd name="T30" fmla="*/ 2147483647 w 10"/>
              <a:gd name="T31" fmla="*/ 2147483647 h 406"/>
              <a:gd name="T32" fmla="*/ 0 w 10"/>
              <a:gd name="T33" fmla="*/ 2147483647 h 406"/>
              <a:gd name="T34" fmla="*/ 0 w 10"/>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0" h="406">
                <a:moveTo>
                  <a:pt x="0" y="406"/>
                </a:moveTo>
                <a:lnTo>
                  <a:pt x="0" y="300"/>
                </a:lnTo>
                <a:lnTo>
                  <a:pt x="10" y="300"/>
                </a:lnTo>
                <a:lnTo>
                  <a:pt x="10" y="406"/>
                </a:lnTo>
                <a:lnTo>
                  <a:pt x="0" y="406"/>
                </a:lnTo>
                <a:close/>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8" name="Freeform 74"/>
          <p:cNvSpPr>
            <a:spLocks noEditPoints="1"/>
          </p:cNvSpPr>
          <p:nvPr userDrawn="1"/>
        </p:nvSpPr>
        <p:spPr bwMode="auto">
          <a:xfrm>
            <a:off x="4562475" y="5510213"/>
            <a:ext cx="19050" cy="644525"/>
          </a:xfrm>
          <a:custGeom>
            <a:avLst/>
            <a:gdLst>
              <a:gd name="T0" fmla="*/ 0 w 12"/>
              <a:gd name="T1" fmla="*/ 2147483647 h 406"/>
              <a:gd name="T2" fmla="*/ 0 w 12"/>
              <a:gd name="T3" fmla="*/ 2147483647 h 406"/>
              <a:gd name="T4" fmla="*/ 2147483647 w 12"/>
              <a:gd name="T5" fmla="*/ 2147483647 h 406"/>
              <a:gd name="T6" fmla="*/ 2147483647 w 12"/>
              <a:gd name="T7" fmla="*/ 2147483647 h 406"/>
              <a:gd name="T8" fmla="*/ 0 w 12"/>
              <a:gd name="T9" fmla="*/ 2147483647 h 406"/>
              <a:gd name="T10" fmla="*/ 0 w 12"/>
              <a:gd name="T11" fmla="*/ 2147483647 h 406"/>
              <a:gd name="T12" fmla="*/ 0 w 12"/>
              <a:gd name="T13" fmla="*/ 2147483647 h 406"/>
              <a:gd name="T14" fmla="*/ 0 w 12"/>
              <a:gd name="T15" fmla="*/ 2147483647 h 406"/>
              <a:gd name="T16" fmla="*/ 2147483647 w 12"/>
              <a:gd name="T17" fmla="*/ 2147483647 h 406"/>
              <a:gd name="T18" fmla="*/ 2147483647 w 12"/>
              <a:gd name="T19" fmla="*/ 2147483647 h 406"/>
              <a:gd name="T20" fmla="*/ 0 w 12"/>
              <a:gd name="T21" fmla="*/ 2147483647 h 406"/>
              <a:gd name="T22" fmla="*/ 0 w 12"/>
              <a:gd name="T23" fmla="*/ 2147483647 h 406"/>
              <a:gd name="T24" fmla="*/ 0 w 12"/>
              <a:gd name="T25" fmla="*/ 2147483647 h 406"/>
              <a:gd name="T26" fmla="*/ 0 w 12"/>
              <a:gd name="T27" fmla="*/ 0 h 406"/>
              <a:gd name="T28" fmla="*/ 2147483647 w 12"/>
              <a:gd name="T29" fmla="*/ 0 h 406"/>
              <a:gd name="T30" fmla="*/ 2147483647 w 12"/>
              <a:gd name="T31" fmla="*/ 2147483647 h 406"/>
              <a:gd name="T32" fmla="*/ 0 w 12"/>
              <a:gd name="T33" fmla="*/ 2147483647 h 406"/>
              <a:gd name="T34" fmla="*/ 0 w 12"/>
              <a:gd name="T35" fmla="*/ 2147483647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 h="406">
                <a:moveTo>
                  <a:pt x="0" y="406"/>
                </a:moveTo>
                <a:lnTo>
                  <a:pt x="0" y="300"/>
                </a:lnTo>
                <a:lnTo>
                  <a:pt x="12" y="300"/>
                </a:lnTo>
                <a:lnTo>
                  <a:pt x="12" y="406"/>
                </a:lnTo>
                <a:lnTo>
                  <a:pt x="0" y="406"/>
                </a:lnTo>
                <a:close/>
                <a:moveTo>
                  <a:pt x="0" y="256"/>
                </a:moveTo>
                <a:lnTo>
                  <a:pt x="0" y="150"/>
                </a:lnTo>
                <a:lnTo>
                  <a:pt x="12" y="150"/>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59" name="Freeform 75"/>
          <p:cNvSpPr>
            <a:spLocks noEditPoints="1"/>
          </p:cNvSpPr>
          <p:nvPr userDrawn="1"/>
        </p:nvSpPr>
        <p:spPr bwMode="auto">
          <a:xfrm>
            <a:off x="4467225" y="5510213"/>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0" name="Freeform 76"/>
          <p:cNvSpPr>
            <a:spLocks noEditPoints="1"/>
          </p:cNvSpPr>
          <p:nvPr userDrawn="1"/>
        </p:nvSpPr>
        <p:spPr bwMode="auto">
          <a:xfrm>
            <a:off x="5153025" y="5986463"/>
            <a:ext cx="15875" cy="879475"/>
          </a:xfrm>
          <a:custGeom>
            <a:avLst/>
            <a:gdLst>
              <a:gd name="T0" fmla="*/ 0 w 10"/>
              <a:gd name="T1" fmla="*/ 2147483647 h 554"/>
              <a:gd name="T2" fmla="*/ 0 w 10"/>
              <a:gd name="T3" fmla="*/ 2147483647 h 554"/>
              <a:gd name="T4" fmla="*/ 2147483647 w 10"/>
              <a:gd name="T5" fmla="*/ 2147483647 h 554"/>
              <a:gd name="T6" fmla="*/ 2147483647 w 10"/>
              <a:gd name="T7" fmla="*/ 2147483647 h 554"/>
              <a:gd name="T8" fmla="*/ 0 w 10"/>
              <a:gd name="T9" fmla="*/ 2147483647 h 554"/>
              <a:gd name="T10" fmla="*/ 0 w 10"/>
              <a:gd name="T11" fmla="*/ 2147483647 h 554"/>
              <a:gd name="T12" fmla="*/ 0 w 10"/>
              <a:gd name="T13" fmla="*/ 2147483647 h 554"/>
              <a:gd name="T14" fmla="*/ 0 w 10"/>
              <a:gd name="T15" fmla="*/ 2147483647 h 554"/>
              <a:gd name="T16" fmla="*/ 2147483647 w 10"/>
              <a:gd name="T17" fmla="*/ 2147483647 h 554"/>
              <a:gd name="T18" fmla="*/ 2147483647 w 10"/>
              <a:gd name="T19" fmla="*/ 2147483647 h 554"/>
              <a:gd name="T20" fmla="*/ 0 w 10"/>
              <a:gd name="T21" fmla="*/ 2147483647 h 554"/>
              <a:gd name="T22" fmla="*/ 0 w 10"/>
              <a:gd name="T23" fmla="*/ 2147483647 h 554"/>
              <a:gd name="T24" fmla="*/ 0 w 10"/>
              <a:gd name="T25" fmla="*/ 2147483647 h 554"/>
              <a:gd name="T26" fmla="*/ 0 w 10"/>
              <a:gd name="T27" fmla="*/ 2147483647 h 554"/>
              <a:gd name="T28" fmla="*/ 2147483647 w 10"/>
              <a:gd name="T29" fmla="*/ 2147483647 h 554"/>
              <a:gd name="T30" fmla="*/ 2147483647 w 10"/>
              <a:gd name="T31" fmla="*/ 2147483647 h 554"/>
              <a:gd name="T32" fmla="*/ 0 w 10"/>
              <a:gd name="T33" fmla="*/ 2147483647 h 554"/>
              <a:gd name="T34" fmla="*/ 0 w 10"/>
              <a:gd name="T35" fmla="*/ 2147483647 h 554"/>
              <a:gd name="T36" fmla="*/ 0 w 10"/>
              <a:gd name="T37" fmla="*/ 2147483647 h 554"/>
              <a:gd name="T38" fmla="*/ 0 w 10"/>
              <a:gd name="T39" fmla="*/ 0 h 554"/>
              <a:gd name="T40" fmla="*/ 2147483647 w 10"/>
              <a:gd name="T41" fmla="*/ 0 h 554"/>
              <a:gd name="T42" fmla="*/ 2147483647 w 10"/>
              <a:gd name="T43" fmla="*/ 2147483647 h 554"/>
              <a:gd name="T44" fmla="*/ 0 w 10"/>
              <a:gd name="T45" fmla="*/ 2147483647 h 554"/>
              <a:gd name="T46" fmla="*/ 0 w 10"/>
              <a:gd name="T47" fmla="*/ 2147483647 h 55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4">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1" name="Freeform 77"/>
          <p:cNvSpPr>
            <a:spLocks noEditPoints="1"/>
          </p:cNvSpPr>
          <p:nvPr userDrawn="1"/>
        </p:nvSpPr>
        <p:spPr bwMode="auto">
          <a:xfrm>
            <a:off x="5054600" y="5748338"/>
            <a:ext cx="19050" cy="1117600"/>
          </a:xfrm>
          <a:custGeom>
            <a:avLst/>
            <a:gdLst>
              <a:gd name="T0" fmla="*/ 0 w 12"/>
              <a:gd name="T1" fmla="*/ 2147483647 h 704"/>
              <a:gd name="T2" fmla="*/ 0 w 12"/>
              <a:gd name="T3" fmla="*/ 2147483647 h 704"/>
              <a:gd name="T4" fmla="*/ 2147483647 w 12"/>
              <a:gd name="T5" fmla="*/ 2147483647 h 704"/>
              <a:gd name="T6" fmla="*/ 2147483647 w 12"/>
              <a:gd name="T7" fmla="*/ 2147483647 h 704"/>
              <a:gd name="T8" fmla="*/ 0 w 12"/>
              <a:gd name="T9" fmla="*/ 2147483647 h 704"/>
              <a:gd name="T10" fmla="*/ 0 w 12"/>
              <a:gd name="T11" fmla="*/ 2147483647 h 704"/>
              <a:gd name="T12" fmla="*/ 0 w 12"/>
              <a:gd name="T13" fmla="*/ 2147483647 h 704"/>
              <a:gd name="T14" fmla="*/ 0 w 12"/>
              <a:gd name="T15" fmla="*/ 2147483647 h 704"/>
              <a:gd name="T16" fmla="*/ 2147483647 w 12"/>
              <a:gd name="T17" fmla="*/ 2147483647 h 704"/>
              <a:gd name="T18" fmla="*/ 2147483647 w 12"/>
              <a:gd name="T19" fmla="*/ 2147483647 h 704"/>
              <a:gd name="T20" fmla="*/ 0 w 12"/>
              <a:gd name="T21" fmla="*/ 2147483647 h 704"/>
              <a:gd name="T22" fmla="*/ 0 w 12"/>
              <a:gd name="T23" fmla="*/ 2147483647 h 704"/>
              <a:gd name="T24" fmla="*/ 0 w 12"/>
              <a:gd name="T25" fmla="*/ 2147483647 h 704"/>
              <a:gd name="T26" fmla="*/ 0 w 12"/>
              <a:gd name="T27" fmla="*/ 2147483647 h 704"/>
              <a:gd name="T28" fmla="*/ 2147483647 w 12"/>
              <a:gd name="T29" fmla="*/ 2147483647 h 704"/>
              <a:gd name="T30" fmla="*/ 2147483647 w 12"/>
              <a:gd name="T31" fmla="*/ 2147483647 h 704"/>
              <a:gd name="T32" fmla="*/ 0 w 12"/>
              <a:gd name="T33" fmla="*/ 2147483647 h 704"/>
              <a:gd name="T34" fmla="*/ 0 w 12"/>
              <a:gd name="T35" fmla="*/ 2147483647 h 704"/>
              <a:gd name="T36" fmla="*/ 0 w 12"/>
              <a:gd name="T37" fmla="*/ 2147483647 h 704"/>
              <a:gd name="T38" fmla="*/ 0 w 12"/>
              <a:gd name="T39" fmla="*/ 2147483647 h 704"/>
              <a:gd name="T40" fmla="*/ 2147483647 w 12"/>
              <a:gd name="T41" fmla="*/ 2147483647 h 704"/>
              <a:gd name="T42" fmla="*/ 2147483647 w 12"/>
              <a:gd name="T43" fmla="*/ 2147483647 h 704"/>
              <a:gd name="T44" fmla="*/ 0 w 12"/>
              <a:gd name="T45" fmla="*/ 2147483647 h 704"/>
              <a:gd name="T46" fmla="*/ 0 w 12"/>
              <a:gd name="T47" fmla="*/ 2147483647 h 704"/>
              <a:gd name="T48" fmla="*/ 0 w 12"/>
              <a:gd name="T49" fmla="*/ 2147483647 h 704"/>
              <a:gd name="T50" fmla="*/ 0 w 12"/>
              <a:gd name="T51" fmla="*/ 0 h 704"/>
              <a:gd name="T52" fmla="*/ 2147483647 w 12"/>
              <a:gd name="T53" fmla="*/ 0 h 704"/>
              <a:gd name="T54" fmla="*/ 2147483647 w 12"/>
              <a:gd name="T55" fmla="*/ 2147483647 h 704"/>
              <a:gd name="T56" fmla="*/ 0 w 12"/>
              <a:gd name="T57" fmla="*/ 2147483647 h 704"/>
              <a:gd name="T58" fmla="*/ 0 w 12"/>
              <a:gd name="T59" fmla="*/ 2147483647 h 70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2" h="704">
                <a:moveTo>
                  <a:pt x="0" y="704"/>
                </a:moveTo>
                <a:lnTo>
                  <a:pt x="0" y="598"/>
                </a:lnTo>
                <a:lnTo>
                  <a:pt x="12" y="598"/>
                </a:lnTo>
                <a:lnTo>
                  <a:pt x="12" y="704"/>
                </a:lnTo>
                <a:lnTo>
                  <a:pt x="0" y="704"/>
                </a:lnTo>
                <a:close/>
                <a:moveTo>
                  <a:pt x="0" y="556"/>
                </a:moveTo>
                <a:lnTo>
                  <a:pt x="0" y="448"/>
                </a:lnTo>
                <a:lnTo>
                  <a:pt x="12" y="448"/>
                </a:lnTo>
                <a:lnTo>
                  <a:pt x="12" y="556"/>
                </a:lnTo>
                <a:lnTo>
                  <a:pt x="0" y="556"/>
                </a:lnTo>
                <a:close/>
                <a:moveTo>
                  <a:pt x="0" y="406"/>
                </a:moveTo>
                <a:lnTo>
                  <a:pt x="0" y="298"/>
                </a:lnTo>
                <a:lnTo>
                  <a:pt x="12" y="298"/>
                </a:lnTo>
                <a:lnTo>
                  <a:pt x="12" y="406"/>
                </a:lnTo>
                <a:lnTo>
                  <a:pt x="0" y="406"/>
                </a:lnTo>
                <a:close/>
                <a:moveTo>
                  <a:pt x="0" y="256"/>
                </a:moveTo>
                <a:lnTo>
                  <a:pt x="0" y="150"/>
                </a:lnTo>
                <a:lnTo>
                  <a:pt x="12" y="150"/>
                </a:lnTo>
                <a:lnTo>
                  <a:pt x="12" y="256"/>
                </a:lnTo>
                <a:lnTo>
                  <a:pt x="0" y="256"/>
                </a:lnTo>
                <a:close/>
                <a:moveTo>
                  <a:pt x="0" y="106"/>
                </a:moveTo>
                <a:lnTo>
                  <a:pt x="0" y="0"/>
                </a:lnTo>
                <a:lnTo>
                  <a:pt x="12" y="0"/>
                </a:lnTo>
                <a:lnTo>
                  <a:pt x="12"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2" name="Freeform 78"/>
          <p:cNvSpPr>
            <a:spLocks noEditPoints="1"/>
          </p:cNvSpPr>
          <p:nvPr userDrawn="1"/>
        </p:nvSpPr>
        <p:spPr bwMode="auto">
          <a:xfrm>
            <a:off x="4959350" y="57483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3" name="Freeform 79"/>
          <p:cNvSpPr>
            <a:spLocks noEditPoints="1"/>
          </p:cNvSpPr>
          <p:nvPr userDrawn="1"/>
        </p:nvSpPr>
        <p:spPr bwMode="auto">
          <a:xfrm>
            <a:off x="4860925" y="57483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4" name="Freeform 80"/>
          <p:cNvSpPr>
            <a:spLocks/>
          </p:cNvSpPr>
          <p:nvPr userDrawn="1"/>
        </p:nvSpPr>
        <p:spPr bwMode="auto">
          <a:xfrm>
            <a:off x="5534025" y="6221413"/>
            <a:ext cx="19050" cy="171450"/>
          </a:xfrm>
          <a:custGeom>
            <a:avLst/>
            <a:gdLst>
              <a:gd name="T0" fmla="*/ 0 w 12"/>
              <a:gd name="T1" fmla="*/ 2147483647 h 108"/>
              <a:gd name="T2" fmla="*/ 0 w 12"/>
              <a:gd name="T3" fmla="*/ 0 h 108"/>
              <a:gd name="T4" fmla="*/ 2147483647 w 12"/>
              <a:gd name="T5" fmla="*/ 0 h 108"/>
              <a:gd name="T6" fmla="*/ 2147483647 w 12"/>
              <a:gd name="T7" fmla="*/ 2147483647 h 108"/>
              <a:gd name="T8" fmla="*/ 0 w 12"/>
              <a:gd name="T9" fmla="*/ 2147483647 h 108"/>
              <a:gd name="T10" fmla="*/ 0 w 12"/>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108">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5" name="Freeform 81"/>
          <p:cNvSpPr>
            <a:spLocks noEditPoints="1"/>
          </p:cNvSpPr>
          <p:nvPr userDrawn="1"/>
        </p:nvSpPr>
        <p:spPr bwMode="auto">
          <a:xfrm>
            <a:off x="5438775" y="5986463"/>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6" name="Freeform 82"/>
          <p:cNvSpPr>
            <a:spLocks noEditPoints="1"/>
          </p:cNvSpPr>
          <p:nvPr userDrawn="1"/>
        </p:nvSpPr>
        <p:spPr bwMode="auto">
          <a:xfrm>
            <a:off x="5340350" y="5986463"/>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7" name="Freeform 83"/>
          <p:cNvSpPr>
            <a:spLocks noEditPoints="1"/>
          </p:cNvSpPr>
          <p:nvPr userDrawn="1"/>
        </p:nvSpPr>
        <p:spPr bwMode="auto">
          <a:xfrm>
            <a:off x="5241925" y="5986463"/>
            <a:ext cx="15875" cy="879475"/>
          </a:xfrm>
          <a:custGeom>
            <a:avLst/>
            <a:gdLst>
              <a:gd name="T0" fmla="*/ 0 w 10"/>
              <a:gd name="T1" fmla="*/ 2147483647 h 554"/>
              <a:gd name="T2" fmla="*/ 0 w 10"/>
              <a:gd name="T3" fmla="*/ 2147483647 h 554"/>
              <a:gd name="T4" fmla="*/ 2147483647 w 10"/>
              <a:gd name="T5" fmla="*/ 2147483647 h 554"/>
              <a:gd name="T6" fmla="*/ 2147483647 w 10"/>
              <a:gd name="T7" fmla="*/ 2147483647 h 554"/>
              <a:gd name="T8" fmla="*/ 0 w 10"/>
              <a:gd name="T9" fmla="*/ 2147483647 h 554"/>
              <a:gd name="T10" fmla="*/ 0 w 10"/>
              <a:gd name="T11" fmla="*/ 2147483647 h 554"/>
              <a:gd name="T12" fmla="*/ 0 w 10"/>
              <a:gd name="T13" fmla="*/ 2147483647 h 554"/>
              <a:gd name="T14" fmla="*/ 0 w 10"/>
              <a:gd name="T15" fmla="*/ 2147483647 h 554"/>
              <a:gd name="T16" fmla="*/ 2147483647 w 10"/>
              <a:gd name="T17" fmla="*/ 2147483647 h 554"/>
              <a:gd name="T18" fmla="*/ 2147483647 w 10"/>
              <a:gd name="T19" fmla="*/ 2147483647 h 554"/>
              <a:gd name="T20" fmla="*/ 0 w 10"/>
              <a:gd name="T21" fmla="*/ 2147483647 h 554"/>
              <a:gd name="T22" fmla="*/ 0 w 10"/>
              <a:gd name="T23" fmla="*/ 2147483647 h 554"/>
              <a:gd name="T24" fmla="*/ 0 w 10"/>
              <a:gd name="T25" fmla="*/ 2147483647 h 554"/>
              <a:gd name="T26" fmla="*/ 0 w 10"/>
              <a:gd name="T27" fmla="*/ 2147483647 h 554"/>
              <a:gd name="T28" fmla="*/ 2147483647 w 10"/>
              <a:gd name="T29" fmla="*/ 2147483647 h 554"/>
              <a:gd name="T30" fmla="*/ 2147483647 w 10"/>
              <a:gd name="T31" fmla="*/ 2147483647 h 554"/>
              <a:gd name="T32" fmla="*/ 0 w 10"/>
              <a:gd name="T33" fmla="*/ 2147483647 h 554"/>
              <a:gd name="T34" fmla="*/ 0 w 10"/>
              <a:gd name="T35" fmla="*/ 2147483647 h 554"/>
              <a:gd name="T36" fmla="*/ 0 w 10"/>
              <a:gd name="T37" fmla="*/ 2147483647 h 554"/>
              <a:gd name="T38" fmla="*/ 0 w 10"/>
              <a:gd name="T39" fmla="*/ 0 h 554"/>
              <a:gd name="T40" fmla="*/ 2147483647 w 10"/>
              <a:gd name="T41" fmla="*/ 0 h 554"/>
              <a:gd name="T42" fmla="*/ 2147483647 w 10"/>
              <a:gd name="T43" fmla="*/ 2147483647 h 554"/>
              <a:gd name="T44" fmla="*/ 0 w 10"/>
              <a:gd name="T45" fmla="*/ 2147483647 h 554"/>
              <a:gd name="T46" fmla="*/ 0 w 10"/>
              <a:gd name="T47" fmla="*/ 2147483647 h 55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 h="554">
                <a:moveTo>
                  <a:pt x="0" y="554"/>
                </a:moveTo>
                <a:lnTo>
                  <a:pt x="0" y="448"/>
                </a:lnTo>
                <a:lnTo>
                  <a:pt x="10" y="448"/>
                </a:lnTo>
                <a:lnTo>
                  <a:pt x="10" y="554"/>
                </a:lnTo>
                <a:lnTo>
                  <a:pt x="0" y="554"/>
                </a:lnTo>
                <a:close/>
                <a:moveTo>
                  <a:pt x="0" y="406"/>
                </a:moveTo>
                <a:lnTo>
                  <a:pt x="0" y="298"/>
                </a:lnTo>
                <a:lnTo>
                  <a:pt x="10" y="298"/>
                </a:lnTo>
                <a:lnTo>
                  <a:pt x="10" y="406"/>
                </a:lnTo>
                <a:lnTo>
                  <a:pt x="0" y="406"/>
                </a:lnTo>
                <a:close/>
                <a:moveTo>
                  <a:pt x="0" y="256"/>
                </a:moveTo>
                <a:lnTo>
                  <a:pt x="0" y="148"/>
                </a:lnTo>
                <a:lnTo>
                  <a:pt x="10" y="148"/>
                </a:lnTo>
                <a:lnTo>
                  <a:pt x="10" y="256"/>
                </a:lnTo>
                <a:lnTo>
                  <a:pt x="0" y="256"/>
                </a:lnTo>
                <a:close/>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8" name="Freeform 84"/>
          <p:cNvSpPr>
            <a:spLocks/>
          </p:cNvSpPr>
          <p:nvPr userDrawn="1"/>
        </p:nvSpPr>
        <p:spPr bwMode="auto">
          <a:xfrm>
            <a:off x="5930900" y="6221413"/>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69" name="Freeform 85"/>
          <p:cNvSpPr>
            <a:spLocks/>
          </p:cNvSpPr>
          <p:nvPr userDrawn="1"/>
        </p:nvSpPr>
        <p:spPr bwMode="auto">
          <a:xfrm>
            <a:off x="5832475" y="6221413"/>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0" name="Freeform 86"/>
          <p:cNvSpPr>
            <a:spLocks/>
          </p:cNvSpPr>
          <p:nvPr userDrawn="1"/>
        </p:nvSpPr>
        <p:spPr bwMode="auto">
          <a:xfrm>
            <a:off x="5734050" y="6221413"/>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1" name="Freeform 87"/>
          <p:cNvSpPr>
            <a:spLocks/>
          </p:cNvSpPr>
          <p:nvPr userDrawn="1"/>
        </p:nvSpPr>
        <p:spPr bwMode="auto">
          <a:xfrm>
            <a:off x="5635625" y="6221413"/>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2" name="Freeform 88"/>
          <p:cNvSpPr>
            <a:spLocks noEditPoints="1"/>
          </p:cNvSpPr>
          <p:nvPr userDrawn="1"/>
        </p:nvSpPr>
        <p:spPr bwMode="auto">
          <a:xfrm>
            <a:off x="6311900" y="64595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3" name="Freeform 89"/>
          <p:cNvSpPr>
            <a:spLocks noEditPoints="1"/>
          </p:cNvSpPr>
          <p:nvPr userDrawn="1"/>
        </p:nvSpPr>
        <p:spPr bwMode="auto">
          <a:xfrm>
            <a:off x="6213475" y="64595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4" name="Freeform 90"/>
          <p:cNvSpPr>
            <a:spLocks noEditPoints="1"/>
          </p:cNvSpPr>
          <p:nvPr userDrawn="1"/>
        </p:nvSpPr>
        <p:spPr bwMode="auto">
          <a:xfrm>
            <a:off x="6115050" y="64595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5" name="Freeform 91"/>
          <p:cNvSpPr>
            <a:spLocks noEditPoints="1"/>
          </p:cNvSpPr>
          <p:nvPr userDrawn="1"/>
        </p:nvSpPr>
        <p:spPr bwMode="auto">
          <a:xfrm>
            <a:off x="6016625" y="6221413"/>
            <a:ext cx="19050" cy="409575"/>
          </a:xfrm>
          <a:custGeom>
            <a:avLst/>
            <a:gdLst>
              <a:gd name="T0" fmla="*/ 0 w 12"/>
              <a:gd name="T1" fmla="*/ 2147483647 h 258"/>
              <a:gd name="T2" fmla="*/ 0 w 12"/>
              <a:gd name="T3" fmla="*/ 2147483647 h 258"/>
              <a:gd name="T4" fmla="*/ 2147483647 w 12"/>
              <a:gd name="T5" fmla="*/ 2147483647 h 258"/>
              <a:gd name="T6" fmla="*/ 2147483647 w 12"/>
              <a:gd name="T7" fmla="*/ 2147483647 h 258"/>
              <a:gd name="T8" fmla="*/ 0 w 12"/>
              <a:gd name="T9" fmla="*/ 2147483647 h 258"/>
              <a:gd name="T10" fmla="*/ 0 w 12"/>
              <a:gd name="T11" fmla="*/ 2147483647 h 258"/>
              <a:gd name="T12" fmla="*/ 0 w 12"/>
              <a:gd name="T13" fmla="*/ 2147483647 h 258"/>
              <a:gd name="T14" fmla="*/ 0 w 12"/>
              <a:gd name="T15" fmla="*/ 0 h 258"/>
              <a:gd name="T16" fmla="*/ 2147483647 w 12"/>
              <a:gd name="T17" fmla="*/ 0 h 258"/>
              <a:gd name="T18" fmla="*/ 2147483647 w 12"/>
              <a:gd name="T19" fmla="*/ 2147483647 h 258"/>
              <a:gd name="T20" fmla="*/ 0 w 12"/>
              <a:gd name="T21" fmla="*/ 2147483647 h 258"/>
              <a:gd name="T22" fmla="*/ 0 w 12"/>
              <a:gd name="T23" fmla="*/ 2147483647 h 2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 h="258">
                <a:moveTo>
                  <a:pt x="0" y="258"/>
                </a:moveTo>
                <a:lnTo>
                  <a:pt x="0" y="150"/>
                </a:lnTo>
                <a:lnTo>
                  <a:pt x="12" y="150"/>
                </a:lnTo>
                <a:lnTo>
                  <a:pt x="12" y="258"/>
                </a:lnTo>
                <a:lnTo>
                  <a:pt x="0" y="258"/>
                </a:lnTo>
                <a:close/>
                <a:moveTo>
                  <a:pt x="0" y="108"/>
                </a:moveTo>
                <a:lnTo>
                  <a:pt x="0" y="0"/>
                </a:lnTo>
                <a:lnTo>
                  <a:pt x="12" y="0"/>
                </a:lnTo>
                <a:lnTo>
                  <a:pt x="12"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6" name="Freeform 92"/>
          <p:cNvSpPr>
            <a:spLocks noEditPoints="1"/>
          </p:cNvSpPr>
          <p:nvPr userDrawn="1"/>
        </p:nvSpPr>
        <p:spPr bwMode="auto">
          <a:xfrm>
            <a:off x="6705600" y="64595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7" name="Freeform 93"/>
          <p:cNvSpPr>
            <a:spLocks noEditPoints="1"/>
          </p:cNvSpPr>
          <p:nvPr userDrawn="1"/>
        </p:nvSpPr>
        <p:spPr bwMode="auto">
          <a:xfrm>
            <a:off x="6607175" y="6459538"/>
            <a:ext cx="15875" cy="406400"/>
          </a:xfrm>
          <a:custGeom>
            <a:avLst/>
            <a:gdLst>
              <a:gd name="T0" fmla="*/ 0 w 10"/>
              <a:gd name="T1" fmla="*/ 2147483647 h 256"/>
              <a:gd name="T2" fmla="*/ 0 w 10"/>
              <a:gd name="T3" fmla="*/ 2147483647 h 256"/>
              <a:gd name="T4" fmla="*/ 2147483647 w 10"/>
              <a:gd name="T5" fmla="*/ 2147483647 h 256"/>
              <a:gd name="T6" fmla="*/ 2147483647 w 10"/>
              <a:gd name="T7" fmla="*/ 2147483647 h 256"/>
              <a:gd name="T8" fmla="*/ 0 w 10"/>
              <a:gd name="T9" fmla="*/ 2147483647 h 256"/>
              <a:gd name="T10" fmla="*/ 0 w 10"/>
              <a:gd name="T11" fmla="*/ 2147483647 h 256"/>
              <a:gd name="T12" fmla="*/ 0 w 10"/>
              <a:gd name="T13" fmla="*/ 2147483647 h 256"/>
              <a:gd name="T14" fmla="*/ 0 w 10"/>
              <a:gd name="T15" fmla="*/ 0 h 256"/>
              <a:gd name="T16" fmla="*/ 2147483647 w 10"/>
              <a:gd name="T17" fmla="*/ 0 h 256"/>
              <a:gd name="T18" fmla="*/ 2147483647 w 10"/>
              <a:gd name="T19" fmla="*/ 2147483647 h 256"/>
              <a:gd name="T20" fmla="*/ 0 w 10"/>
              <a:gd name="T21" fmla="*/ 2147483647 h 256"/>
              <a:gd name="T22" fmla="*/ 0 w 10"/>
              <a:gd name="T23" fmla="*/ 2147483647 h 2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 h="256">
                <a:moveTo>
                  <a:pt x="0" y="256"/>
                </a:moveTo>
                <a:lnTo>
                  <a:pt x="0" y="150"/>
                </a:lnTo>
                <a:lnTo>
                  <a:pt x="10" y="150"/>
                </a:lnTo>
                <a:lnTo>
                  <a:pt x="10" y="256"/>
                </a:lnTo>
                <a:lnTo>
                  <a:pt x="0" y="256"/>
                </a:lnTo>
                <a:close/>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8" name="Freeform 94"/>
          <p:cNvSpPr>
            <a:spLocks/>
          </p:cNvSpPr>
          <p:nvPr userDrawn="1"/>
        </p:nvSpPr>
        <p:spPr bwMode="auto">
          <a:xfrm>
            <a:off x="6508750" y="6459538"/>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79" name="Freeform 95"/>
          <p:cNvSpPr>
            <a:spLocks/>
          </p:cNvSpPr>
          <p:nvPr userDrawn="1"/>
        </p:nvSpPr>
        <p:spPr bwMode="auto">
          <a:xfrm>
            <a:off x="6413500" y="6459538"/>
            <a:ext cx="15875" cy="171450"/>
          </a:xfrm>
          <a:custGeom>
            <a:avLst/>
            <a:gdLst>
              <a:gd name="T0" fmla="*/ 0 w 10"/>
              <a:gd name="T1" fmla="*/ 2147483647 h 108"/>
              <a:gd name="T2" fmla="*/ 0 w 10"/>
              <a:gd name="T3" fmla="*/ 0 h 108"/>
              <a:gd name="T4" fmla="*/ 2147483647 w 10"/>
              <a:gd name="T5" fmla="*/ 0 h 108"/>
              <a:gd name="T6" fmla="*/ 2147483647 w 10"/>
              <a:gd name="T7" fmla="*/ 2147483647 h 108"/>
              <a:gd name="T8" fmla="*/ 0 w 10"/>
              <a:gd name="T9" fmla="*/ 2147483647 h 108"/>
              <a:gd name="T10" fmla="*/ 0 w 10"/>
              <a:gd name="T11" fmla="*/ 2147483647 h 1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8">
                <a:moveTo>
                  <a:pt x="0" y="108"/>
                </a:moveTo>
                <a:lnTo>
                  <a:pt x="0" y="0"/>
                </a:lnTo>
                <a:lnTo>
                  <a:pt x="10" y="0"/>
                </a:lnTo>
                <a:lnTo>
                  <a:pt x="10" y="108"/>
                </a:lnTo>
                <a:lnTo>
                  <a:pt x="0" y="108"/>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0" name="Freeform 96"/>
          <p:cNvSpPr>
            <a:spLocks/>
          </p:cNvSpPr>
          <p:nvPr userDrawn="1"/>
        </p:nvSpPr>
        <p:spPr bwMode="auto">
          <a:xfrm>
            <a:off x="7086600" y="6697663"/>
            <a:ext cx="15875" cy="168275"/>
          </a:xfrm>
          <a:custGeom>
            <a:avLst/>
            <a:gdLst>
              <a:gd name="T0" fmla="*/ 0 w 10"/>
              <a:gd name="T1" fmla="*/ 2147483647 h 106"/>
              <a:gd name="T2" fmla="*/ 0 w 10"/>
              <a:gd name="T3" fmla="*/ 0 h 106"/>
              <a:gd name="T4" fmla="*/ 2147483647 w 10"/>
              <a:gd name="T5" fmla="*/ 0 h 106"/>
              <a:gd name="T6" fmla="*/ 2147483647 w 10"/>
              <a:gd name="T7" fmla="*/ 2147483647 h 106"/>
              <a:gd name="T8" fmla="*/ 0 w 10"/>
              <a:gd name="T9" fmla="*/ 2147483647 h 106"/>
              <a:gd name="T10" fmla="*/ 0 w 10"/>
              <a:gd name="T11" fmla="*/ 2147483647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1" name="Freeform 97"/>
          <p:cNvSpPr>
            <a:spLocks/>
          </p:cNvSpPr>
          <p:nvPr userDrawn="1"/>
        </p:nvSpPr>
        <p:spPr bwMode="auto">
          <a:xfrm>
            <a:off x="6988175" y="6697663"/>
            <a:ext cx="15875" cy="168275"/>
          </a:xfrm>
          <a:custGeom>
            <a:avLst/>
            <a:gdLst>
              <a:gd name="T0" fmla="*/ 0 w 10"/>
              <a:gd name="T1" fmla="*/ 2147483647 h 106"/>
              <a:gd name="T2" fmla="*/ 0 w 10"/>
              <a:gd name="T3" fmla="*/ 0 h 106"/>
              <a:gd name="T4" fmla="*/ 2147483647 w 10"/>
              <a:gd name="T5" fmla="*/ 0 h 106"/>
              <a:gd name="T6" fmla="*/ 2147483647 w 10"/>
              <a:gd name="T7" fmla="*/ 2147483647 h 106"/>
              <a:gd name="T8" fmla="*/ 0 w 10"/>
              <a:gd name="T9" fmla="*/ 2147483647 h 106"/>
              <a:gd name="T10" fmla="*/ 0 w 10"/>
              <a:gd name="T11" fmla="*/ 2147483647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2" name="Freeform 98"/>
          <p:cNvSpPr>
            <a:spLocks/>
          </p:cNvSpPr>
          <p:nvPr userDrawn="1"/>
        </p:nvSpPr>
        <p:spPr bwMode="auto">
          <a:xfrm>
            <a:off x="6892925" y="6697663"/>
            <a:ext cx="15875" cy="168275"/>
          </a:xfrm>
          <a:custGeom>
            <a:avLst/>
            <a:gdLst>
              <a:gd name="T0" fmla="*/ 0 w 10"/>
              <a:gd name="T1" fmla="*/ 2147483647 h 106"/>
              <a:gd name="T2" fmla="*/ 0 w 10"/>
              <a:gd name="T3" fmla="*/ 0 h 106"/>
              <a:gd name="T4" fmla="*/ 2147483647 w 10"/>
              <a:gd name="T5" fmla="*/ 0 h 106"/>
              <a:gd name="T6" fmla="*/ 2147483647 w 10"/>
              <a:gd name="T7" fmla="*/ 2147483647 h 106"/>
              <a:gd name="T8" fmla="*/ 0 w 10"/>
              <a:gd name="T9" fmla="*/ 2147483647 h 106"/>
              <a:gd name="T10" fmla="*/ 0 w 10"/>
              <a:gd name="T11" fmla="*/ 2147483647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3" name="Freeform 99"/>
          <p:cNvSpPr>
            <a:spLocks/>
          </p:cNvSpPr>
          <p:nvPr userDrawn="1"/>
        </p:nvSpPr>
        <p:spPr bwMode="auto">
          <a:xfrm>
            <a:off x="6794500" y="6697663"/>
            <a:ext cx="15875" cy="168275"/>
          </a:xfrm>
          <a:custGeom>
            <a:avLst/>
            <a:gdLst>
              <a:gd name="T0" fmla="*/ 0 w 10"/>
              <a:gd name="T1" fmla="*/ 2147483647 h 106"/>
              <a:gd name="T2" fmla="*/ 0 w 10"/>
              <a:gd name="T3" fmla="*/ 0 h 106"/>
              <a:gd name="T4" fmla="*/ 2147483647 w 10"/>
              <a:gd name="T5" fmla="*/ 0 h 106"/>
              <a:gd name="T6" fmla="*/ 2147483647 w 10"/>
              <a:gd name="T7" fmla="*/ 2147483647 h 106"/>
              <a:gd name="T8" fmla="*/ 0 w 10"/>
              <a:gd name="T9" fmla="*/ 2147483647 h 106"/>
              <a:gd name="T10" fmla="*/ 0 w 10"/>
              <a:gd name="T11" fmla="*/ 2147483647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4" name="Freeform 100"/>
          <p:cNvSpPr>
            <a:spLocks/>
          </p:cNvSpPr>
          <p:nvPr userDrawn="1"/>
        </p:nvSpPr>
        <p:spPr bwMode="auto">
          <a:xfrm>
            <a:off x="7286625" y="6697663"/>
            <a:ext cx="15875" cy="168275"/>
          </a:xfrm>
          <a:custGeom>
            <a:avLst/>
            <a:gdLst>
              <a:gd name="T0" fmla="*/ 0 w 10"/>
              <a:gd name="T1" fmla="*/ 2147483647 h 106"/>
              <a:gd name="T2" fmla="*/ 0 w 10"/>
              <a:gd name="T3" fmla="*/ 0 h 106"/>
              <a:gd name="T4" fmla="*/ 2147483647 w 10"/>
              <a:gd name="T5" fmla="*/ 0 h 106"/>
              <a:gd name="T6" fmla="*/ 2147483647 w 10"/>
              <a:gd name="T7" fmla="*/ 2147483647 h 106"/>
              <a:gd name="T8" fmla="*/ 0 w 10"/>
              <a:gd name="T9" fmla="*/ 2147483647 h 106"/>
              <a:gd name="T10" fmla="*/ 0 w 10"/>
              <a:gd name="T11" fmla="*/ 2147483647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85" name="Freeform 101"/>
          <p:cNvSpPr>
            <a:spLocks/>
          </p:cNvSpPr>
          <p:nvPr userDrawn="1"/>
        </p:nvSpPr>
        <p:spPr bwMode="auto">
          <a:xfrm>
            <a:off x="7188200" y="6697663"/>
            <a:ext cx="15875" cy="168275"/>
          </a:xfrm>
          <a:custGeom>
            <a:avLst/>
            <a:gdLst>
              <a:gd name="T0" fmla="*/ 0 w 10"/>
              <a:gd name="T1" fmla="*/ 2147483647 h 106"/>
              <a:gd name="T2" fmla="*/ 0 w 10"/>
              <a:gd name="T3" fmla="*/ 0 h 106"/>
              <a:gd name="T4" fmla="*/ 2147483647 w 10"/>
              <a:gd name="T5" fmla="*/ 0 h 106"/>
              <a:gd name="T6" fmla="*/ 2147483647 w 10"/>
              <a:gd name="T7" fmla="*/ 2147483647 h 106"/>
              <a:gd name="T8" fmla="*/ 0 w 10"/>
              <a:gd name="T9" fmla="*/ 2147483647 h 106"/>
              <a:gd name="T10" fmla="*/ 0 w 10"/>
              <a:gd name="T11" fmla="*/ 2147483647 h 1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106">
                <a:moveTo>
                  <a:pt x="0" y="106"/>
                </a:moveTo>
                <a:lnTo>
                  <a:pt x="0" y="0"/>
                </a:lnTo>
                <a:lnTo>
                  <a:pt x="10" y="0"/>
                </a:lnTo>
                <a:lnTo>
                  <a:pt x="10" y="106"/>
                </a:lnTo>
                <a:lnTo>
                  <a:pt x="0" y="106"/>
                </a:lnTo>
                <a:close/>
              </a:path>
            </a:pathLst>
          </a:custGeom>
          <a:solidFill>
            <a:srgbClr val="D52B1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it-IT" sz="2000" smtClean="0">
              <a:solidFill>
                <a:srgbClr val="000000"/>
              </a:solidFill>
            </a:endParaRPr>
          </a:p>
        </p:txBody>
      </p:sp>
      <p:sp>
        <p:nvSpPr>
          <p:cNvPr id="44034" name="Rectangle 2"/>
          <p:cNvSpPr>
            <a:spLocks noGrp="1" noChangeArrowheads="1"/>
          </p:cNvSpPr>
          <p:nvPr>
            <p:ph type="ctrTitle"/>
          </p:nvPr>
        </p:nvSpPr>
        <p:spPr>
          <a:xfrm>
            <a:off x="1835150" y="2276475"/>
            <a:ext cx="5521325" cy="287338"/>
          </a:xfrm>
        </p:spPr>
        <p:txBody>
          <a:bodyPr anchor="ctr"/>
          <a:lstStyle>
            <a:lvl1pPr>
              <a:defRPr/>
            </a:lvl1pPr>
          </a:lstStyle>
          <a:p>
            <a:pPr lvl="0"/>
            <a:endParaRPr lang="it-IT" altLang="it-IT" noProof="0" smtClean="0"/>
          </a:p>
        </p:txBody>
      </p:sp>
    </p:spTree>
    <p:extLst>
      <p:ext uri="{BB962C8B-B14F-4D97-AF65-F5344CB8AC3E}">
        <p14:creationId xmlns:p14="http://schemas.microsoft.com/office/powerpoint/2010/main" val="2334254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2233374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098881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22313" y="1700213"/>
            <a:ext cx="3819525"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94238" y="1700213"/>
            <a:ext cx="3819525"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305848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18457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542719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1005948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10541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3CDF42D-5B48-4BB0-8EC8-0D27F19C5778}" type="datetimeFigureOut">
              <a:rPr lang="it-IT"/>
              <a:pPr>
                <a:defRPr/>
              </a:pPr>
              <a:t>08/04/2015</a:t>
            </a:fld>
            <a:endParaRPr lang="it-IT"/>
          </a:p>
        </p:txBody>
      </p:sp>
      <p:sp>
        <p:nvSpPr>
          <p:cNvPr id="5" name="Segnaposto piè di pagina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6" name="Segnaposto numero diapositiva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95979D54-CFA2-42B9-97DF-C8CC0C6E9E95}" type="slidenum">
              <a:rPr lang="it-IT"/>
              <a:pPr>
                <a:defRPr/>
              </a:pPr>
              <a:t>‹N›</a:t>
            </a:fld>
            <a:endParaRPr lang="it-IT"/>
          </a:p>
        </p:txBody>
      </p:sp>
    </p:spTree>
    <p:extLst>
      <p:ext uri="{BB962C8B-B14F-4D97-AF65-F5344CB8AC3E}">
        <p14:creationId xmlns:p14="http://schemas.microsoft.com/office/powerpoint/2010/main" val="2636389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961146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3791923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65900" y="1125538"/>
            <a:ext cx="1947863" cy="51117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22313" y="1125538"/>
            <a:ext cx="5691187" cy="51117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ftr" sz="quarter" idx="10"/>
          </p:nvPr>
        </p:nvSpPr>
        <p:spPr>
          <a:ln/>
        </p:spPr>
        <p:txBody>
          <a:bodyPr/>
          <a:lstStyle>
            <a:lvl1pPr>
              <a:defRPr/>
            </a:lvl1pPr>
          </a:lstStyle>
          <a:p>
            <a:pPr>
              <a:defRPr/>
            </a:pPr>
            <a:endParaRPr lang="it-IT" altLang="it-IT"/>
          </a:p>
        </p:txBody>
      </p:sp>
    </p:spTree>
    <p:extLst>
      <p:ext uri="{BB962C8B-B14F-4D97-AF65-F5344CB8AC3E}">
        <p14:creationId xmlns:p14="http://schemas.microsoft.com/office/powerpoint/2010/main" val="873832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F8DC7699-B022-4960-8806-44F923120274}" type="datetimeFigureOut">
              <a:rPr lang="it-IT"/>
              <a:pPr>
                <a:defRPr/>
              </a:pPr>
              <a:t>08/04/2015</a:t>
            </a:fld>
            <a:endParaRPr lang="it-IT"/>
          </a:p>
        </p:txBody>
      </p:sp>
      <p:sp>
        <p:nvSpPr>
          <p:cNvPr id="5" name="Segnaposto piè di pagina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6" name="Segnaposto numero diapositiva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695C684-990A-44AC-B68E-2BDE9AA8D93C}" type="slidenum">
              <a:rPr lang="it-IT"/>
              <a:pPr>
                <a:defRPr/>
              </a:pPr>
              <a:t>‹N›</a:t>
            </a:fld>
            <a:endParaRPr lang="it-IT"/>
          </a:p>
        </p:txBody>
      </p:sp>
    </p:spTree>
    <p:extLst>
      <p:ext uri="{BB962C8B-B14F-4D97-AF65-F5344CB8AC3E}">
        <p14:creationId xmlns:p14="http://schemas.microsoft.com/office/powerpoint/2010/main" val="136640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D66D783-4ED6-4876-96AB-FABF64AFA731}" type="datetimeFigureOut">
              <a:rPr lang="it-IT"/>
              <a:pPr>
                <a:defRPr/>
              </a:pPr>
              <a:t>08/04/2015</a:t>
            </a:fld>
            <a:endParaRPr lang="it-IT"/>
          </a:p>
        </p:txBody>
      </p:sp>
      <p:sp>
        <p:nvSpPr>
          <p:cNvPr id="6" name="Segnaposto piè di pagina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7" name="Segnaposto numero diapositiva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6C170CA-CFA1-4F41-B316-46FA561594CC}" type="slidenum">
              <a:rPr lang="it-IT"/>
              <a:pPr>
                <a:defRPr/>
              </a:pPr>
              <a:t>‹N›</a:t>
            </a:fld>
            <a:endParaRPr lang="it-IT"/>
          </a:p>
        </p:txBody>
      </p:sp>
    </p:spTree>
    <p:extLst>
      <p:ext uri="{BB962C8B-B14F-4D97-AF65-F5344CB8AC3E}">
        <p14:creationId xmlns:p14="http://schemas.microsoft.com/office/powerpoint/2010/main" val="260456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B331CA59-33F1-4140-A77D-67A11E7351F9}" type="datetimeFigureOut">
              <a:rPr lang="it-IT"/>
              <a:pPr>
                <a:defRPr/>
              </a:pPr>
              <a:t>08/04/2015</a:t>
            </a:fld>
            <a:endParaRPr lang="it-IT"/>
          </a:p>
        </p:txBody>
      </p:sp>
      <p:sp>
        <p:nvSpPr>
          <p:cNvPr id="8" name="Segnaposto piè di pagina 7"/>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9" name="Segnaposto numero diapositiva 8"/>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FE1EC269-848B-4A99-8757-FBDB0A8369E8}" type="slidenum">
              <a:rPr lang="it-IT"/>
              <a:pPr>
                <a:defRPr/>
              </a:pPr>
              <a:t>‹N›</a:t>
            </a:fld>
            <a:endParaRPr lang="it-IT"/>
          </a:p>
        </p:txBody>
      </p:sp>
    </p:spTree>
    <p:extLst>
      <p:ext uri="{BB962C8B-B14F-4D97-AF65-F5344CB8AC3E}">
        <p14:creationId xmlns:p14="http://schemas.microsoft.com/office/powerpoint/2010/main" val="1750084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945CB356-EA48-432D-98A7-B930BCB31140}" type="datetimeFigureOut">
              <a:rPr lang="it-IT"/>
              <a:pPr>
                <a:defRPr/>
              </a:pPr>
              <a:t>08/04/2015</a:t>
            </a:fld>
            <a:endParaRPr lang="it-IT"/>
          </a:p>
        </p:txBody>
      </p:sp>
      <p:sp>
        <p:nvSpPr>
          <p:cNvPr id="4" name="Segnaposto piè di pagina 3"/>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5" name="Segnaposto numero diapositiva 4"/>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46967DD-3FBE-4D65-BDB4-0C027256343D}" type="slidenum">
              <a:rPr lang="it-IT"/>
              <a:pPr>
                <a:defRPr/>
              </a:pPr>
              <a:t>‹N›</a:t>
            </a:fld>
            <a:endParaRPr lang="it-IT"/>
          </a:p>
        </p:txBody>
      </p:sp>
    </p:spTree>
    <p:extLst>
      <p:ext uri="{BB962C8B-B14F-4D97-AF65-F5344CB8AC3E}">
        <p14:creationId xmlns:p14="http://schemas.microsoft.com/office/powerpoint/2010/main" val="330245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45E4913B-05ED-455E-8A11-CC05948D8F4F}" type="datetimeFigureOut">
              <a:rPr lang="it-IT"/>
              <a:pPr>
                <a:defRPr/>
              </a:pPr>
              <a:t>08/04/2015</a:t>
            </a:fld>
            <a:endParaRPr lang="it-IT"/>
          </a:p>
        </p:txBody>
      </p:sp>
      <p:sp>
        <p:nvSpPr>
          <p:cNvPr id="3" name="Segnaposto piè di pagina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4" name="Segnaposto numero diapositiva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29F84B5D-49D9-404F-A01E-CDE588A52919}" type="slidenum">
              <a:rPr lang="it-IT"/>
              <a:pPr>
                <a:defRPr/>
              </a:pPr>
              <a:t>‹N›</a:t>
            </a:fld>
            <a:endParaRPr lang="it-IT"/>
          </a:p>
        </p:txBody>
      </p:sp>
    </p:spTree>
    <p:extLst>
      <p:ext uri="{BB962C8B-B14F-4D97-AF65-F5344CB8AC3E}">
        <p14:creationId xmlns:p14="http://schemas.microsoft.com/office/powerpoint/2010/main" val="115513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EE311E6-7102-452D-9FA3-FC19F3099DB8}" type="datetimeFigureOut">
              <a:rPr lang="it-IT"/>
              <a:pPr>
                <a:defRPr/>
              </a:pPr>
              <a:t>08/04/2015</a:t>
            </a:fld>
            <a:endParaRPr lang="it-IT"/>
          </a:p>
        </p:txBody>
      </p:sp>
      <p:sp>
        <p:nvSpPr>
          <p:cNvPr id="6" name="Segnaposto piè di pagina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7" name="Segnaposto numero diapositiva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65EBB472-41CF-417B-A622-5A6E2E76705A}" type="slidenum">
              <a:rPr lang="it-IT"/>
              <a:pPr>
                <a:defRPr/>
              </a:pPr>
              <a:t>‹N›</a:t>
            </a:fld>
            <a:endParaRPr lang="it-IT"/>
          </a:p>
        </p:txBody>
      </p:sp>
    </p:spTree>
    <p:extLst>
      <p:ext uri="{BB962C8B-B14F-4D97-AF65-F5344CB8AC3E}">
        <p14:creationId xmlns:p14="http://schemas.microsoft.com/office/powerpoint/2010/main" val="240166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64273B1B-38BE-461E-8A8C-15EFFF738CA2}" type="datetimeFigureOut">
              <a:rPr lang="it-IT"/>
              <a:pPr>
                <a:defRPr/>
              </a:pPr>
              <a:t>08/04/2015</a:t>
            </a:fld>
            <a:endParaRPr lang="it-IT"/>
          </a:p>
        </p:txBody>
      </p:sp>
      <p:sp>
        <p:nvSpPr>
          <p:cNvPr id="6" name="Segnaposto piè di pagina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it-IT"/>
          </a:p>
        </p:txBody>
      </p:sp>
      <p:sp>
        <p:nvSpPr>
          <p:cNvPr id="7" name="Segnaposto numero diapositiva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98AC80B5-F140-4FF9-8B53-2D601C284579}" type="slidenum">
              <a:rPr lang="it-IT"/>
              <a:pPr>
                <a:defRPr/>
              </a:pPr>
              <a:t>‹N›</a:t>
            </a:fld>
            <a:endParaRPr lang="it-IT"/>
          </a:p>
        </p:txBody>
      </p:sp>
    </p:spTree>
    <p:extLst>
      <p:ext uri="{BB962C8B-B14F-4D97-AF65-F5344CB8AC3E}">
        <p14:creationId xmlns:p14="http://schemas.microsoft.com/office/powerpoint/2010/main" val="46400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2051"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1FF685D9-72AB-4F5F-9078-6CE84E2D979C}" type="datetimeFigureOut">
              <a:rPr lang="it-IT"/>
              <a:pPr>
                <a:defRPr/>
              </a:pPr>
              <a:t>08/04/2015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62F800F6-2569-4D25-8230-D23DDDBDCFB7}" type="slidenum">
              <a:rPr lang="it-IT"/>
              <a:pPr>
                <a:defRPr/>
              </a:pPr>
              <a:t>‹N›</a:t>
            </a:fld>
            <a:endParaRPr lang="it-IT"/>
          </a:p>
        </p:txBody>
      </p:sp>
    </p:spTree>
    <p:extLst>
      <p:ext uri="{BB962C8B-B14F-4D97-AF65-F5344CB8AC3E}">
        <p14:creationId xmlns:p14="http://schemas.microsoft.com/office/powerpoint/2010/main" val="2520975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22313" y="1125538"/>
            <a:ext cx="779145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lo stile del titolo</a:t>
            </a:r>
          </a:p>
        </p:txBody>
      </p:sp>
      <p:sp>
        <p:nvSpPr>
          <p:cNvPr id="1027" name="Rectangle 3"/>
          <p:cNvSpPr>
            <a:spLocks noGrp="1" noChangeArrowheads="1"/>
          </p:cNvSpPr>
          <p:nvPr>
            <p:ph type="body" idx="1"/>
          </p:nvPr>
        </p:nvSpPr>
        <p:spPr bwMode="auto">
          <a:xfrm>
            <a:off x="722313" y="1700213"/>
            <a:ext cx="779145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9" name="Rectangle 5"/>
          <p:cNvSpPr>
            <a:spLocks noGrp="1" noChangeArrowheads="1"/>
          </p:cNvSpPr>
          <p:nvPr>
            <p:ph type="ftr" sz="quarter" idx="3"/>
          </p:nvPr>
        </p:nvSpPr>
        <p:spPr bwMode="auto">
          <a:xfrm>
            <a:off x="827088" y="6453188"/>
            <a:ext cx="2895600"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37424A"/>
                </a:solidFill>
              </a:defRPr>
            </a:lvl1pPr>
          </a:lstStyle>
          <a:p>
            <a:pPr fontAlgn="base">
              <a:spcBef>
                <a:spcPct val="0"/>
              </a:spcBef>
              <a:spcAft>
                <a:spcPct val="0"/>
              </a:spcAft>
              <a:defRPr/>
            </a:pPr>
            <a:endParaRPr lang="it-IT" altLang="it-IT"/>
          </a:p>
        </p:txBody>
      </p:sp>
      <p:pic>
        <p:nvPicPr>
          <p:cNvPr id="2" name="Picture 10" descr="il marchio_INVITALIA"/>
          <p:cNvPicPr>
            <a:picLocks noChangeAspect="1" noChangeArrowheads="1"/>
          </p:cNvPicPr>
          <p:nvPr userDrawn="1"/>
        </p:nvPicPr>
        <p:blipFill>
          <a:blip r:embed="rId13">
            <a:extLst>
              <a:ext uri="{28A0092B-C50C-407E-A947-70E740481C1C}">
                <a14:useLocalDpi xmlns:a14="http://schemas.microsoft.com/office/drawing/2010/main" val="0"/>
              </a:ext>
            </a:extLst>
          </a:blip>
          <a:srcRect t="10759" r="6949" b="14070"/>
          <a:stretch>
            <a:fillRect/>
          </a:stretch>
        </p:blipFill>
        <p:spPr bwMode="auto">
          <a:xfrm>
            <a:off x="366713" y="303213"/>
            <a:ext cx="1036637"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4705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1400" b="1">
          <a:solidFill>
            <a:srgbClr val="818A8F"/>
          </a:solidFill>
          <a:latin typeface="+mj-lt"/>
          <a:ea typeface="+mj-ea"/>
          <a:cs typeface="+mj-cs"/>
        </a:defRPr>
      </a:lvl1pPr>
      <a:lvl2pPr algn="l" rtl="0" eaLnBrk="0" fontAlgn="base" hangingPunct="0">
        <a:spcBef>
          <a:spcPct val="0"/>
        </a:spcBef>
        <a:spcAft>
          <a:spcPct val="0"/>
        </a:spcAft>
        <a:defRPr sz="1400" b="1">
          <a:solidFill>
            <a:srgbClr val="818A8F"/>
          </a:solidFill>
          <a:latin typeface="Arial" charset="0"/>
        </a:defRPr>
      </a:lvl2pPr>
      <a:lvl3pPr algn="l" rtl="0" eaLnBrk="0" fontAlgn="base" hangingPunct="0">
        <a:spcBef>
          <a:spcPct val="0"/>
        </a:spcBef>
        <a:spcAft>
          <a:spcPct val="0"/>
        </a:spcAft>
        <a:defRPr sz="1400" b="1">
          <a:solidFill>
            <a:srgbClr val="818A8F"/>
          </a:solidFill>
          <a:latin typeface="Arial" charset="0"/>
        </a:defRPr>
      </a:lvl3pPr>
      <a:lvl4pPr algn="l" rtl="0" eaLnBrk="0" fontAlgn="base" hangingPunct="0">
        <a:spcBef>
          <a:spcPct val="0"/>
        </a:spcBef>
        <a:spcAft>
          <a:spcPct val="0"/>
        </a:spcAft>
        <a:defRPr sz="1400" b="1">
          <a:solidFill>
            <a:srgbClr val="818A8F"/>
          </a:solidFill>
          <a:latin typeface="Arial" charset="0"/>
        </a:defRPr>
      </a:lvl4pPr>
      <a:lvl5pPr algn="l" rtl="0" eaLnBrk="0" fontAlgn="base" hangingPunct="0">
        <a:spcBef>
          <a:spcPct val="0"/>
        </a:spcBef>
        <a:spcAft>
          <a:spcPct val="0"/>
        </a:spcAft>
        <a:defRPr sz="1400" b="1">
          <a:solidFill>
            <a:srgbClr val="818A8F"/>
          </a:solidFill>
          <a:latin typeface="Arial" charset="0"/>
        </a:defRPr>
      </a:lvl5pPr>
      <a:lvl6pPr marL="457200" algn="l" rtl="0" fontAlgn="base">
        <a:spcBef>
          <a:spcPct val="0"/>
        </a:spcBef>
        <a:spcAft>
          <a:spcPct val="0"/>
        </a:spcAft>
        <a:defRPr sz="1400" b="1">
          <a:solidFill>
            <a:srgbClr val="818A8F"/>
          </a:solidFill>
          <a:latin typeface="Arial" charset="0"/>
        </a:defRPr>
      </a:lvl6pPr>
      <a:lvl7pPr marL="914400" algn="l" rtl="0" fontAlgn="base">
        <a:spcBef>
          <a:spcPct val="0"/>
        </a:spcBef>
        <a:spcAft>
          <a:spcPct val="0"/>
        </a:spcAft>
        <a:defRPr sz="1400" b="1">
          <a:solidFill>
            <a:srgbClr val="818A8F"/>
          </a:solidFill>
          <a:latin typeface="Arial" charset="0"/>
        </a:defRPr>
      </a:lvl7pPr>
      <a:lvl8pPr marL="1371600" algn="l" rtl="0" fontAlgn="base">
        <a:spcBef>
          <a:spcPct val="0"/>
        </a:spcBef>
        <a:spcAft>
          <a:spcPct val="0"/>
        </a:spcAft>
        <a:defRPr sz="1400" b="1">
          <a:solidFill>
            <a:srgbClr val="818A8F"/>
          </a:solidFill>
          <a:latin typeface="Arial" charset="0"/>
        </a:defRPr>
      </a:lvl8pPr>
      <a:lvl9pPr marL="1828800" algn="l" rtl="0" fontAlgn="base">
        <a:spcBef>
          <a:spcPct val="0"/>
        </a:spcBef>
        <a:spcAft>
          <a:spcPct val="0"/>
        </a:spcAft>
        <a:defRPr sz="1400" b="1">
          <a:solidFill>
            <a:srgbClr val="818A8F"/>
          </a:solidFill>
          <a:latin typeface="Arial" charset="0"/>
        </a:defRPr>
      </a:lvl9pPr>
    </p:titleStyle>
    <p:bodyStyle>
      <a:lvl1pPr marL="342900" indent="-342900" algn="l" rtl="0" eaLnBrk="0" fontAlgn="base" hangingPunct="0">
        <a:spcBef>
          <a:spcPct val="20000"/>
        </a:spcBef>
        <a:spcAft>
          <a:spcPct val="0"/>
        </a:spcAft>
        <a:defRPr sz="1400">
          <a:solidFill>
            <a:srgbClr val="37424A"/>
          </a:solidFill>
          <a:latin typeface="+mn-lt"/>
          <a:ea typeface="+mn-ea"/>
          <a:cs typeface="+mn-cs"/>
        </a:defRPr>
      </a:lvl1pPr>
      <a:lvl2pPr marL="742950" indent="-285750" algn="l" rtl="0" eaLnBrk="0" fontAlgn="base" hangingPunct="0">
        <a:spcBef>
          <a:spcPct val="20000"/>
        </a:spcBef>
        <a:spcAft>
          <a:spcPct val="0"/>
        </a:spcAft>
        <a:buClr>
          <a:srgbClr val="D52B1E"/>
        </a:buClr>
        <a:buSzPct val="80000"/>
        <a:buFont typeface="Wingdings" pitchFamily="2" charset="2"/>
        <a:buChar char="§"/>
        <a:defRPr sz="1400">
          <a:solidFill>
            <a:srgbClr val="37424A"/>
          </a:solidFill>
          <a:latin typeface="+mn-lt"/>
        </a:defRPr>
      </a:lvl2pPr>
      <a:lvl3pPr marL="1143000" indent="-228600" algn="l" rtl="0" eaLnBrk="0" fontAlgn="base" hangingPunct="0">
        <a:spcBef>
          <a:spcPct val="20000"/>
        </a:spcBef>
        <a:spcAft>
          <a:spcPct val="0"/>
        </a:spcAft>
        <a:buClr>
          <a:srgbClr val="D52B1E"/>
        </a:buClr>
        <a:buSzPct val="80000"/>
        <a:buFont typeface="Wingdings" pitchFamily="2" charset="2"/>
        <a:buChar char="§"/>
        <a:defRPr sz="1400">
          <a:solidFill>
            <a:srgbClr val="37424A"/>
          </a:solidFill>
          <a:latin typeface="+mn-lt"/>
        </a:defRPr>
      </a:lvl3pPr>
      <a:lvl4pPr marL="1600200" indent="-228600" algn="l" rtl="0" eaLnBrk="0" fontAlgn="base" hangingPunct="0">
        <a:spcBef>
          <a:spcPct val="20000"/>
        </a:spcBef>
        <a:spcAft>
          <a:spcPct val="0"/>
        </a:spcAft>
        <a:buClr>
          <a:srgbClr val="D52B1E"/>
        </a:buClr>
        <a:buSzPct val="80000"/>
        <a:buFont typeface="Wingdings" pitchFamily="2" charset="2"/>
        <a:buChar char="§"/>
        <a:defRPr sz="1400">
          <a:solidFill>
            <a:srgbClr val="37424A"/>
          </a:solidFill>
          <a:latin typeface="+mn-lt"/>
        </a:defRPr>
      </a:lvl4pPr>
      <a:lvl5pPr marL="2057400" indent="-228600" algn="l" rtl="0" eaLnBrk="0" fontAlgn="base" hangingPunct="0">
        <a:spcBef>
          <a:spcPct val="20000"/>
        </a:spcBef>
        <a:spcAft>
          <a:spcPct val="0"/>
        </a:spcAft>
        <a:buClr>
          <a:srgbClr val="D52B1E"/>
        </a:buClr>
        <a:buSzPct val="80000"/>
        <a:buFont typeface="Wingdings" pitchFamily="2" charset="2"/>
        <a:buChar char="§"/>
        <a:defRPr sz="1400">
          <a:solidFill>
            <a:srgbClr val="37424A"/>
          </a:solidFill>
          <a:latin typeface="+mn-lt"/>
        </a:defRPr>
      </a:lvl5pPr>
      <a:lvl6pPr marL="2514600" indent="-228600" algn="l" rtl="0" fontAlgn="base">
        <a:spcBef>
          <a:spcPct val="20000"/>
        </a:spcBef>
        <a:spcAft>
          <a:spcPct val="0"/>
        </a:spcAft>
        <a:buClr>
          <a:srgbClr val="D52B1E"/>
        </a:buClr>
        <a:buSzPct val="80000"/>
        <a:buFont typeface="Wingdings" pitchFamily="2" charset="2"/>
        <a:buChar char="§"/>
        <a:defRPr sz="1400">
          <a:solidFill>
            <a:srgbClr val="37424A"/>
          </a:solidFill>
          <a:latin typeface="+mn-lt"/>
        </a:defRPr>
      </a:lvl6pPr>
      <a:lvl7pPr marL="2971800" indent="-228600" algn="l" rtl="0" fontAlgn="base">
        <a:spcBef>
          <a:spcPct val="20000"/>
        </a:spcBef>
        <a:spcAft>
          <a:spcPct val="0"/>
        </a:spcAft>
        <a:buClr>
          <a:srgbClr val="D52B1E"/>
        </a:buClr>
        <a:buSzPct val="80000"/>
        <a:buFont typeface="Wingdings" pitchFamily="2" charset="2"/>
        <a:buChar char="§"/>
        <a:defRPr sz="1400">
          <a:solidFill>
            <a:srgbClr val="37424A"/>
          </a:solidFill>
          <a:latin typeface="+mn-lt"/>
        </a:defRPr>
      </a:lvl7pPr>
      <a:lvl8pPr marL="3429000" indent="-228600" algn="l" rtl="0" fontAlgn="base">
        <a:spcBef>
          <a:spcPct val="20000"/>
        </a:spcBef>
        <a:spcAft>
          <a:spcPct val="0"/>
        </a:spcAft>
        <a:buClr>
          <a:srgbClr val="D52B1E"/>
        </a:buClr>
        <a:buSzPct val="80000"/>
        <a:buFont typeface="Wingdings" pitchFamily="2" charset="2"/>
        <a:buChar char="§"/>
        <a:defRPr sz="1400">
          <a:solidFill>
            <a:srgbClr val="37424A"/>
          </a:solidFill>
          <a:latin typeface="+mn-lt"/>
        </a:defRPr>
      </a:lvl8pPr>
      <a:lvl9pPr marL="3886200" indent="-228600" algn="l" rtl="0" fontAlgn="base">
        <a:spcBef>
          <a:spcPct val="20000"/>
        </a:spcBef>
        <a:spcAft>
          <a:spcPct val="0"/>
        </a:spcAft>
        <a:buClr>
          <a:srgbClr val="D52B1E"/>
        </a:buClr>
        <a:buSzPct val="80000"/>
        <a:buFont typeface="Wingdings" pitchFamily="2" charset="2"/>
        <a:buChar char="§"/>
        <a:defRPr sz="1400">
          <a:solidFill>
            <a:srgbClr val="37424A"/>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4716016" y="4741158"/>
            <a:ext cx="4284662" cy="1871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Tx/>
              <a:buNone/>
              <a:defRPr/>
            </a:pPr>
            <a:r>
              <a:rPr lang="it-IT" altLang="it-IT" sz="2400" dirty="0" smtClean="0">
                <a:solidFill>
                  <a:prstClr val="white"/>
                </a:solidFill>
                <a:latin typeface="Arial" panose="020B0604020202020204" pitchFamily="34" charset="0"/>
                <a:cs typeface="Arial" panose="020B0604020202020204" pitchFamily="34" charset="0"/>
              </a:rPr>
              <a:t>Contratti di Sviluppo</a:t>
            </a:r>
            <a:endParaRPr lang="it-IT" altLang="it-IT" sz="2000" dirty="0" smtClean="0">
              <a:solidFill>
                <a:prstClr val="white"/>
              </a:solidFill>
              <a:latin typeface="Arial" panose="020B0604020202020204" pitchFamily="34" charset="0"/>
              <a:cs typeface="Arial" panose="020B0604020202020204" pitchFamily="34" charset="0"/>
            </a:endParaRPr>
          </a:p>
          <a:p>
            <a:pPr eaLnBrk="1" fontAlgn="base" hangingPunct="1">
              <a:spcBef>
                <a:spcPct val="0"/>
              </a:spcBef>
              <a:spcAft>
                <a:spcPct val="0"/>
              </a:spcAft>
              <a:buFont typeface="Arial" charset="0"/>
              <a:buNone/>
              <a:defRPr/>
            </a:pPr>
            <a:r>
              <a:rPr lang="it-IT" altLang="it-IT" sz="1400" kern="0" dirty="0" smtClean="0">
                <a:solidFill>
                  <a:prstClr val="white"/>
                </a:solidFill>
                <a:latin typeface="Arial" panose="020B0604020202020204" pitchFamily="34" charset="0"/>
                <a:cs typeface="Arial" panose="020B0604020202020204" pitchFamily="34" charset="0"/>
              </a:rPr>
              <a:t>D.M. 9 dicembre  2014</a:t>
            </a:r>
            <a:endParaRPr lang="it-IT" altLang="it-IT" sz="1400" kern="0" dirty="0">
              <a:solidFill>
                <a:prstClr val="white"/>
              </a:solidFill>
              <a:latin typeface="Arial" panose="020B0604020202020204" pitchFamily="34" charset="0"/>
              <a:cs typeface="Arial" panose="020B0604020202020204" pitchFamily="34" charset="0"/>
            </a:endParaRPr>
          </a:p>
          <a:p>
            <a:pPr eaLnBrk="1" hangingPunct="1">
              <a:buFontTx/>
              <a:buNone/>
              <a:defRPr/>
            </a:pPr>
            <a:endParaRPr lang="it-IT" altLang="it-IT" sz="1200" b="1" dirty="0">
              <a:solidFill>
                <a:prstClr val="white"/>
              </a:solidFill>
              <a:latin typeface="Arial" charset="0"/>
            </a:endParaRPr>
          </a:p>
          <a:p>
            <a:pPr eaLnBrk="1" hangingPunct="1">
              <a:buFontTx/>
              <a:buNone/>
              <a:defRPr/>
            </a:pPr>
            <a:r>
              <a:rPr lang="it-IT" altLang="it-IT" sz="1200" dirty="0" smtClean="0">
                <a:solidFill>
                  <a:prstClr val="white"/>
                </a:solidFill>
                <a:latin typeface="Arial" charset="0"/>
              </a:rPr>
              <a:t>Marzo 2015</a:t>
            </a:r>
            <a:endParaRPr lang="it-IT" altLang="it-IT" sz="1200" dirty="0">
              <a:solidFill>
                <a:prstClr val="white"/>
              </a:solidFill>
              <a:latin typeface="Arial" charset="0"/>
            </a:endParaRPr>
          </a:p>
        </p:txBody>
      </p:sp>
      <p:pic>
        <p:nvPicPr>
          <p:cNvPr id="31747" name="Picture 6" descr="OndaGrigia copia"/>
          <p:cNvPicPr>
            <a:picLocks noChangeAspect="1" noChangeArrowheads="1"/>
          </p:cNvPicPr>
          <p:nvPr/>
        </p:nvPicPr>
        <p:blipFill>
          <a:blip r:embed="rId2">
            <a:extLst>
              <a:ext uri="{28A0092B-C50C-407E-A947-70E740481C1C}">
                <a14:useLocalDpi xmlns:a14="http://schemas.microsoft.com/office/drawing/2010/main" val="0"/>
              </a:ext>
            </a:extLst>
          </a:blip>
          <a:srcRect l="25931" t="24313" b="6311"/>
          <a:stretch>
            <a:fillRect/>
          </a:stretch>
        </p:blipFill>
        <p:spPr bwMode="auto">
          <a:xfrm>
            <a:off x="-4763" y="-171450"/>
            <a:ext cx="5872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5" descr="marchio_INVITALIA bian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584450"/>
            <a:ext cx="2087563"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8578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07504" y="1196752"/>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 con </a:t>
            </a:r>
            <a:r>
              <a:rPr lang="it-IT" sz="2000" dirty="0">
                <a:solidFill>
                  <a:srgbClr val="FF3399"/>
                </a:solidFill>
              </a:rPr>
              <a:t>il Contratto di </a:t>
            </a:r>
            <a:r>
              <a:rPr lang="it-IT" sz="2000" dirty="0" smtClean="0">
                <a:solidFill>
                  <a:srgbClr val="FF3399"/>
                </a:solidFill>
              </a:rPr>
              <a:t>Sviluppo per la 	tutela Ambientale</a:t>
            </a:r>
            <a:r>
              <a:rPr lang="it-IT" altLang="it-IT" sz="2000" dirty="0" smtClean="0">
                <a:solidFill>
                  <a:srgbClr val="FF3399"/>
                </a:solidFill>
              </a:rPr>
              <a:t>?</a:t>
            </a:r>
          </a:p>
        </p:txBody>
      </p:sp>
      <p:sp>
        <p:nvSpPr>
          <p:cNvPr id="12292" name="Text Box 5"/>
          <p:cNvSpPr txBox="1">
            <a:spLocks noChangeArrowheads="1"/>
          </p:cNvSpPr>
          <p:nvPr/>
        </p:nvSpPr>
        <p:spPr bwMode="auto">
          <a:xfrm>
            <a:off x="827584" y="2132856"/>
            <a:ext cx="7704386" cy="3693319"/>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smtClean="0">
                <a:solidFill>
                  <a:schemeClr val="tx1"/>
                </a:solidFill>
                <a:latin typeface="Calibri" panose="020F0502020204030204" pitchFamily="34" charset="0"/>
              </a:rPr>
              <a:t>Il contratto finanzia </a:t>
            </a:r>
            <a:r>
              <a:rPr lang="it-IT" sz="1500" dirty="0">
                <a:solidFill>
                  <a:schemeClr val="tx1"/>
                </a:solidFill>
                <a:latin typeface="Calibri" panose="020F0502020204030204" pitchFamily="34" charset="0"/>
              </a:rPr>
              <a:t>progetti di </a:t>
            </a:r>
            <a:r>
              <a:rPr lang="it-IT" sz="1500" dirty="0" smtClean="0">
                <a:solidFill>
                  <a:schemeClr val="tx1"/>
                </a:solidFill>
                <a:latin typeface="Calibri" panose="020F0502020204030204" pitchFamily="34" charset="0"/>
              </a:rPr>
              <a:t>investimento finalizzati a :</a:t>
            </a: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innalzare </a:t>
            </a:r>
            <a:r>
              <a:rPr lang="it-IT" sz="1500" dirty="0">
                <a:solidFill>
                  <a:schemeClr val="tx1"/>
                </a:solidFill>
                <a:latin typeface="Calibri" panose="020F0502020204030204" pitchFamily="34" charset="0"/>
              </a:rPr>
              <a:t>il livello di tutela ambientale dell’impresa proponente oltre le soglie fissate dalla normativa comunitaria vigente o in assenza di specifica normativa comunitaria</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anticipare </a:t>
            </a:r>
            <a:r>
              <a:rPr lang="it-IT" sz="1500" dirty="0">
                <a:solidFill>
                  <a:schemeClr val="tx1"/>
                </a:solidFill>
                <a:latin typeface="Calibri" panose="020F0502020204030204" pitchFamily="34" charset="0"/>
              </a:rPr>
              <a:t>l’adeguamento a nuove norme dell’unione, non ancora in vigore, che innalzano il livello di tutela ambientale</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consentire </a:t>
            </a:r>
            <a:r>
              <a:rPr lang="it-IT" sz="1500" dirty="0">
                <a:solidFill>
                  <a:schemeClr val="tx1"/>
                </a:solidFill>
                <a:latin typeface="Calibri" panose="020F0502020204030204" pitchFamily="34" charset="0"/>
              </a:rPr>
              <a:t>maggiore efficienza energetica</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realizzare </a:t>
            </a:r>
            <a:r>
              <a:rPr lang="it-IT" sz="1500" dirty="0">
                <a:solidFill>
                  <a:schemeClr val="tx1"/>
                </a:solidFill>
                <a:latin typeface="Calibri" panose="020F0502020204030204" pitchFamily="34" charset="0"/>
              </a:rPr>
              <a:t>impianti di cogenerazione ad alto rendimento</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realizzare </a:t>
            </a:r>
            <a:r>
              <a:rPr lang="it-IT" sz="1500" dirty="0">
                <a:solidFill>
                  <a:schemeClr val="tx1"/>
                </a:solidFill>
                <a:latin typeface="Calibri" panose="020F0502020204030204" pitchFamily="34" charset="0"/>
              </a:rPr>
              <a:t>attività di riciclaggio e riutilizzo di rifiuti (limitatamente ai rifiuti speciali di origine industriale e commerciale</a:t>
            </a:r>
            <a:r>
              <a:rPr lang="it-IT" sz="1500" dirty="0" smtClean="0">
                <a:solidFill>
                  <a:schemeClr val="tx1"/>
                </a:solidFill>
                <a:latin typeface="Calibri" panose="020F0502020204030204" pitchFamily="34" charset="0"/>
              </a:rPr>
              <a:t>)</a:t>
            </a:r>
          </a:p>
          <a:p>
            <a:pPr eaLnBrk="1" fontAlgn="base" hangingPunct="1">
              <a:lnSpc>
                <a:spcPct val="130000"/>
              </a:lnSpc>
              <a:spcBef>
                <a:spcPct val="0"/>
              </a:spcBef>
              <a:spcAft>
                <a:spcPct val="0"/>
              </a:spcAft>
              <a:defRPr/>
            </a:pP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Pe approfondimenti Vedi Art. 28 DM</a:t>
            </a:r>
            <a:endParaRPr lang="it-IT" sz="15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449153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51520" y="980728"/>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Dimensione minima dei progetti di investimento</a:t>
            </a:r>
          </a:p>
        </p:txBody>
      </p:sp>
      <p:graphicFrame>
        <p:nvGraphicFramePr>
          <p:cNvPr id="2" name="Tabella 1"/>
          <p:cNvGraphicFramePr>
            <a:graphicFrameLocks noGrp="1"/>
          </p:cNvGraphicFramePr>
          <p:nvPr>
            <p:extLst>
              <p:ext uri="{D42A27DB-BD31-4B8C-83A1-F6EECF244321}">
                <p14:modId xmlns:p14="http://schemas.microsoft.com/office/powerpoint/2010/main" val="1842886245"/>
              </p:ext>
            </p:extLst>
          </p:nvPr>
        </p:nvGraphicFramePr>
        <p:xfrm>
          <a:off x="1250930" y="1700808"/>
          <a:ext cx="6362402" cy="3058668"/>
        </p:xfrm>
        <a:graphic>
          <a:graphicData uri="http://schemas.openxmlformats.org/drawingml/2006/table">
            <a:tbl>
              <a:tblPr firstRow="1" firstCol="1" bandRow="1">
                <a:tableStyleId>{5C22544A-7EE6-4342-B048-85BDC9FD1C3A}</a:tableStyleId>
              </a:tblPr>
              <a:tblGrid>
                <a:gridCol w="1640384"/>
                <a:gridCol w="1574006"/>
                <a:gridCol w="1574006"/>
                <a:gridCol w="1574006"/>
              </a:tblGrid>
              <a:tr h="0">
                <a:tc rowSpan="2">
                  <a:txBody>
                    <a:bodyPr/>
                    <a:lstStyle/>
                    <a:p>
                      <a:pPr algn="ctr">
                        <a:lnSpc>
                          <a:spcPct val="115000"/>
                        </a:lnSpc>
                        <a:spcAft>
                          <a:spcPts val="0"/>
                        </a:spcAft>
                      </a:pPr>
                      <a:r>
                        <a:rPr lang="it-IT" sz="1200" dirty="0">
                          <a:effectLst/>
                        </a:rPr>
                        <a:t>Tipologia di</a:t>
                      </a:r>
                      <a:br>
                        <a:rPr lang="it-IT" sz="1200" dirty="0">
                          <a:effectLst/>
                        </a:rPr>
                      </a:br>
                      <a:r>
                        <a:rPr lang="it-IT" sz="1200" dirty="0">
                          <a:effectLst/>
                        </a:rPr>
                        <a:t>Programma di sviluppo</a:t>
                      </a:r>
                      <a:endParaRPr lang="it-IT" sz="1100" dirty="0">
                        <a:effectLst/>
                        <a:latin typeface="Calibri"/>
                        <a:ea typeface="Calibri"/>
                        <a:cs typeface="Times New Roman"/>
                      </a:endParaRPr>
                    </a:p>
                  </a:txBody>
                  <a:tcPr marL="9525" marR="9525" marT="9525" marB="9525" anchor="ctr">
                    <a:solidFill>
                      <a:srgbClr val="FF3399"/>
                    </a:solidFill>
                  </a:tcPr>
                </a:tc>
                <a:tc gridSpan="3">
                  <a:txBody>
                    <a:bodyPr/>
                    <a:lstStyle/>
                    <a:p>
                      <a:pPr algn="ctr">
                        <a:lnSpc>
                          <a:spcPct val="115000"/>
                        </a:lnSpc>
                        <a:spcAft>
                          <a:spcPts val="0"/>
                        </a:spcAft>
                      </a:pPr>
                      <a:r>
                        <a:rPr lang="it-IT" sz="1200" dirty="0">
                          <a:effectLst/>
                        </a:rPr>
                        <a:t>Importo minimo degli investimenti, in milioni di euro</a:t>
                      </a:r>
                      <a:endParaRPr lang="it-IT" sz="1100" dirty="0">
                        <a:effectLst/>
                        <a:latin typeface="Calibri"/>
                        <a:ea typeface="Calibri"/>
                        <a:cs typeface="Times New Roman"/>
                      </a:endParaRPr>
                    </a:p>
                  </a:txBody>
                  <a:tcPr marL="9525" marR="9525" marT="9525" marB="9525" anchor="ctr">
                    <a:solidFill>
                      <a:srgbClr val="FF3399"/>
                    </a:solidFill>
                  </a:tcPr>
                </a:tc>
                <a:tc hMerge="1">
                  <a:txBody>
                    <a:bodyPr/>
                    <a:lstStyle/>
                    <a:p>
                      <a:endParaRPr lang="it-IT"/>
                    </a:p>
                  </a:txBody>
                  <a:tcPr/>
                </a:tc>
                <a:tc hMerge="1">
                  <a:txBody>
                    <a:bodyPr/>
                    <a:lstStyle/>
                    <a:p>
                      <a:endParaRPr lang="it-IT"/>
                    </a:p>
                  </a:txBody>
                  <a:tcPr/>
                </a:tc>
              </a:tr>
              <a:tr h="0">
                <a:tc vMerge="1">
                  <a:txBody>
                    <a:bodyPr/>
                    <a:lstStyle/>
                    <a:p>
                      <a:endParaRPr lang="it-IT"/>
                    </a:p>
                  </a:txBody>
                  <a:tcPr/>
                </a:tc>
                <a:tc>
                  <a:txBody>
                    <a:bodyPr/>
                    <a:lstStyle/>
                    <a:p>
                      <a:pPr algn="ctr">
                        <a:lnSpc>
                          <a:spcPct val="115000"/>
                        </a:lnSpc>
                        <a:spcAft>
                          <a:spcPts val="0"/>
                        </a:spcAft>
                      </a:pPr>
                      <a:r>
                        <a:rPr lang="it-IT" sz="1200" dirty="0">
                          <a:effectLst/>
                        </a:rPr>
                        <a:t>Programma</a:t>
                      </a:r>
                      <a:br>
                        <a:rPr lang="it-IT" sz="1200" dirty="0">
                          <a:effectLst/>
                        </a:rPr>
                      </a:br>
                      <a:r>
                        <a:rPr lang="it-IT" sz="1200" dirty="0">
                          <a:effectLst/>
                        </a:rPr>
                        <a:t>nel suo complesso*</a:t>
                      </a:r>
                      <a:endParaRPr lang="it-IT" sz="1100" dirty="0">
                        <a:effectLst/>
                        <a:latin typeface="Calibri"/>
                        <a:ea typeface="Calibri"/>
                        <a:cs typeface="Times New Roman"/>
                      </a:endParaRPr>
                    </a:p>
                  </a:txBody>
                  <a:tcPr marL="9525" marR="9525" marT="9525" marB="9525" anchor="ctr">
                    <a:solidFill>
                      <a:schemeClr val="accent2">
                        <a:lumMod val="20000"/>
                        <a:lumOff val="80000"/>
                      </a:schemeClr>
                    </a:solidFill>
                  </a:tcPr>
                </a:tc>
                <a:tc>
                  <a:txBody>
                    <a:bodyPr/>
                    <a:lstStyle/>
                    <a:p>
                      <a:pPr algn="ctr">
                        <a:lnSpc>
                          <a:spcPct val="115000"/>
                        </a:lnSpc>
                        <a:spcAft>
                          <a:spcPts val="1000"/>
                        </a:spcAft>
                      </a:pPr>
                      <a:r>
                        <a:rPr lang="it-IT" sz="1200" dirty="0">
                          <a:effectLst/>
                        </a:rPr>
                        <a:t>Progetto d’investimento</a:t>
                      </a:r>
                      <a:br>
                        <a:rPr lang="it-IT" sz="1200" dirty="0">
                          <a:effectLst/>
                        </a:rPr>
                      </a:br>
                      <a:r>
                        <a:rPr lang="it-IT" sz="1200" dirty="0">
                          <a:effectLst/>
                        </a:rPr>
                        <a:t>dell’impresa</a:t>
                      </a:r>
                      <a:br>
                        <a:rPr lang="it-IT" sz="1200" dirty="0">
                          <a:effectLst/>
                        </a:rPr>
                      </a:br>
                      <a:r>
                        <a:rPr lang="it-IT" sz="1200" dirty="0">
                          <a:effectLst/>
                        </a:rPr>
                        <a:t>proponente**</a:t>
                      </a:r>
                      <a:endParaRPr lang="it-IT" sz="1100" dirty="0">
                        <a:effectLst/>
                        <a:latin typeface="Calibri"/>
                        <a:ea typeface="Calibri"/>
                        <a:cs typeface="Times New Roman"/>
                      </a:endParaRPr>
                    </a:p>
                  </a:txBody>
                  <a:tcPr marL="9525" marR="9525" marT="9525" marB="9525" anchor="ctr">
                    <a:solidFill>
                      <a:schemeClr val="accent2">
                        <a:lumMod val="20000"/>
                        <a:lumOff val="80000"/>
                      </a:schemeClr>
                    </a:solidFill>
                  </a:tcPr>
                </a:tc>
                <a:tc>
                  <a:txBody>
                    <a:bodyPr/>
                    <a:lstStyle/>
                    <a:p>
                      <a:pPr algn="ctr">
                        <a:lnSpc>
                          <a:spcPct val="115000"/>
                        </a:lnSpc>
                        <a:spcAft>
                          <a:spcPts val="0"/>
                        </a:spcAft>
                      </a:pPr>
                      <a:r>
                        <a:rPr lang="it-IT" sz="1200" dirty="0">
                          <a:effectLst/>
                        </a:rPr>
                        <a:t>Ciascun progetto</a:t>
                      </a:r>
                      <a:br>
                        <a:rPr lang="it-IT" sz="1200" dirty="0">
                          <a:effectLst/>
                        </a:rPr>
                      </a:br>
                      <a:r>
                        <a:rPr lang="it-IT" sz="1200" dirty="0">
                          <a:effectLst/>
                        </a:rPr>
                        <a:t>d’investimento</a:t>
                      </a:r>
                      <a:br>
                        <a:rPr lang="it-IT" sz="1200" dirty="0">
                          <a:effectLst/>
                        </a:rPr>
                      </a:br>
                      <a:r>
                        <a:rPr lang="it-IT" sz="1200" dirty="0">
                          <a:effectLst/>
                        </a:rPr>
                        <a:t>delle altre imprese</a:t>
                      </a:r>
                      <a:br>
                        <a:rPr lang="it-IT" sz="1200" dirty="0">
                          <a:effectLst/>
                        </a:rPr>
                      </a:br>
                      <a:r>
                        <a:rPr lang="it-IT" sz="1200" dirty="0">
                          <a:effectLst/>
                        </a:rPr>
                        <a:t>aderenti**</a:t>
                      </a:r>
                      <a:endParaRPr lang="it-IT" sz="1100" dirty="0">
                        <a:effectLst/>
                        <a:latin typeface="Calibri"/>
                        <a:ea typeface="Calibri"/>
                        <a:cs typeface="Times New Roman"/>
                      </a:endParaRPr>
                    </a:p>
                  </a:txBody>
                  <a:tcPr marL="9525" marR="9525" marT="9525" marB="9525" anchor="ctr">
                    <a:solidFill>
                      <a:schemeClr val="accent2">
                        <a:lumMod val="20000"/>
                        <a:lumOff val="80000"/>
                      </a:schemeClr>
                    </a:solidFill>
                  </a:tcPr>
                </a:tc>
              </a:tr>
              <a:tr h="0">
                <a:tc>
                  <a:txBody>
                    <a:bodyPr/>
                    <a:lstStyle/>
                    <a:p>
                      <a:pPr>
                        <a:lnSpc>
                          <a:spcPct val="115000"/>
                        </a:lnSpc>
                        <a:spcAft>
                          <a:spcPts val="0"/>
                        </a:spcAft>
                      </a:pPr>
                      <a:r>
                        <a:rPr lang="it-IT" sz="1200" dirty="0">
                          <a:effectLst/>
                        </a:rPr>
                        <a:t>Industriale</a:t>
                      </a:r>
                      <a:endParaRPr lang="it-IT" sz="1100" dirty="0">
                        <a:effectLst/>
                        <a:latin typeface="Calibri"/>
                        <a:ea typeface="Calibri"/>
                        <a:cs typeface="Times New Roman"/>
                      </a:endParaRPr>
                    </a:p>
                  </a:txBody>
                  <a:tcPr marL="9525" marR="9525" marT="9525" marB="9525" anchor="ctr">
                    <a:solidFill>
                      <a:srgbClr val="C00000"/>
                    </a:solidFill>
                  </a:tcPr>
                </a:tc>
                <a:tc>
                  <a:txBody>
                    <a:bodyPr/>
                    <a:lstStyle/>
                    <a:p>
                      <a:pPr algn="ctr">
                        <a:lnSpc>
                          <a:spcPct val="115000"/>
                        </a:lnSpc>
                        <a:spcAft>
                          <a:spcPts val="0"/>
                        </a:spcAft>
                      </a:pPr>
                      <a:r>
                        <a:rPr lang="it-IT" sz="1200">
                          <a:effectLst/>
                        </a:rPr>
                        <a:t>20</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a:effectLst/>
                        </a:rPr>
                        <a:t>10</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a:effectLst/>
                        </a:rPr>
                        <a:t>1,5</a:t>
                      </a:r>
                      <a:endParaRPr lang="it-IT"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it-IT" sz="1200" dirty="0">
                          <a:effectLst/>
                        </a:rPr>
                        <a:t>Industriale</a:t>
                      </a:r>
                      <a:br>
                        <a:rPr lang="it-IT" sz="1200" dirty="0">
                          <a:effectLst/>
                        </a:rPr>
                      </a:br>
                      <a:r>
                        <a:rPr lang="it-IT" sz="1200" dirty="0">
                          <a:effectLst/>
                        </a:rPr>
                        <a:t>esclusivamente per attività</a:t>
                      </a:r>
                      <a:br>
                        <a:rPr lang="it-IT" sz="1200" dirty="0">
                          <a:effectLst/>
                        </a:rPr>
                      </a:br>
                      <a:r>
                        <a:rPr lang="it-IT" sz="1200" dirty="0">
                          <a:effectLst/>
                        </a:rPr>
                        <a:t>di trasformazione e commercializzazione</a:t>
                      </a:r>
                      <a:br>
                        <a:rPr lang="it-IT" sz="1200" dirty="0">
                          <a:effectLst/>
                        </a:rPr>
                      </a:br>
                      <a:r>
                        <a:rPr lang="it-IT" sz="1200" dirty="0">
                          <a:effectLst/>
                        </a:rPr>
                        <a:t>di prodotti agricoli</a:t>
                      </a:r>
                      <a:endParaRPr lang="it-IT" sz="1100" dirty="0">
                        <a:effectLst/>
                        <a:latin typeface="Calibri"/>
                        <a:ea typeface="Calibri"/>
                        <a:cs typeface="Times New Roman"/>
                      </a:endParaRPr>
                    </a:p>
                  </a:txBody>
                  <a:tcPr marL="9525" marR="9525" marT="9525" marB="9525" anchor="ctr">
                    <a:solidFill>
                      <a:schemeClr val="accent2">
                        <a:lumMod val="60000"/>
                        <a:lumOff val="40000"/>
                      </a:schemeClr>
                    </a:solidFill>
                  </a:tcPr>
                </a:tc>
                <a:tc>
                  <a:txBody>
                    <a:bodyPr/>
                    <a:lstStyle/>
                    <a:p>
                      <a:pPr algn="ctr">
                        <a:lnSpc>
                          <a:spcPct val="115000"/>
                        </a:lnSpc>
                        <a:spcAft>
                          <a:spcPts val="0"/>
                        </a:spcAft>
                      </a:pPr>
                      <a:r>
                        <a:rPr lang="it-IT" sz="1200" dirty="0">
                          <a:effectLst/>
                        </a:rPr>
                        <a:t>7,5</a:t>
                      </a:r>
                      <a:endParaRPr lang="it-IT"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dirty="0">
                          <a:effectLst/>
                        </a:rPr>
                        <a:t>3</a:t>
                      </a:r>
                      <a:endParaRPr lang="it-IT"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a:effectLst/>
                        </a:rPr>
                        <a:t>1,5</a:t>
                      </a:r>
                      <a:endParaRPr lang="it-IT"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it-IT" sz="1200" dirty="0">
                          <a:effectLst/>
                        </a:rPr>
                        <a:t>Turistico</a:t>
                      </a:r>
                      <a:endParaRPr lang="it-IT" sz="1100" dirty="0">
                        <a:effectLst/>
                        <a:latin typeface="Calibri"/>
                        <a:ea typeface="Calibri"/>
                        <a:cs typeface="Times New Roman"/>
                      </a:endParaRPr>
                    </a:p>
                  </a:txBody>
                  <a:tcPr marL="9525" marR="9525" marT="9525" marB="9525" anchor="ctr">
                    <a:solidFill>
                      <a:srgbClr val="FFC000"/>
                    </a:solidFill>
                  </a:tcPr>
                </a:tc>
                <a:tc>
                  <a:txBody>
                    <a:bodyPr/>
                    <a:lstStyle/>
                    <a:p>
                      <a:pPr algn="ctr">
                        <a:lnSpc>
                          <a:spcPct val="115000"/>
                        </a:lnSpc>
                        <a:spcAft>
                          <a:spcPts val="0"/>
                        </a:spcAft>
                      </a:pPr>
                      <a:r>
                        <a:rPr lang="it-IT" sz="1200" dirty="0">
                          <a:effectLst/>
                        </a:rPr>
                        <a:t>20</a:t>
                      </a:r>
                      <a:endParaRPr lang="it-IT" sz="1100" dirty="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a:effectLst/>
                        </a:rPr>
                        <a:t>5</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a:effectLst/>
                        </a:rPr>
                        <a:t>1,5***</a:t>
                      </a:r>
                      <a:endParaRPr lang="it-IT" sz="1100">
                        <a:effectLst/>
                        <a:latin typeface="Calibri"/>
                        <a:ea typeface="Calibri"/>
                        <a:cs typeface="Times New Roman"/>
                      </a:endParaRPr>
                    </a:p>
                  </a:txBody>
                  <a:tcPr marL="9525" marR="9525" marT="9525" marB="9525" anchor="ctr"/>
                </a:tc>
              </a:tr>
              <a:tr h="0">
                <a:tc>
                  <a:txBody>
                    <a:bodyPr/>
                    <a:lstStyle/>
                    <a:p>
                      <a:pPr>
                        <a:lnSpc>
                          <a:spcPct val="115000"/>
                        </a:lnSpc>
                        <a:spcAft>
                          <a:spcPts val="0"/>
                        </a:spcAft>
                      </a:pPr>
                      <a:r>
                        <a:rPr lang="it-IT" sz="1200" dirty="0">
                          <a:effectLst/>
                        </a:rPr>
                        <a:t>Tutela ambientale</a:t>
                      </a:r>
                      <a:endParaRPr lang="it-IT" sz="1100" dirty="0">
                        <a:effectLst/>
                        <a:latin typeface="Calibri"/>
                        <a:ea typeface="Calibri"/>
                        <a:cs typeface="Times New Roman"/>
                      </a:endParaRPr>
                    </a:p>
                  </a:txBody>
                  <a:tcPr marL="9525" marR="9525" marT="9525" marB="9525" anchor="ctr">
                    <a:solidFill>
                      <a:srgbClr val="92D050"/>
                    </a:solidFill>
                  </a:tcPr>
                </a:tc>
                <a:tc>
                  <a:txBody>
                    <a:bodyPr/>
                    <a:lstStyle/>
                    <a:p>
                      <a:pPr algn="ctr">
                        <a:lnSpc>
                          <a:spcPct val="115000"/>
                        </a:lnSpc>
                        <a:spcAft>
                          <a:spcPts val="0"/>
                        </a:spcAft>
                      </a:pPr>
                      <a:r>
                        <a:rPr lang="it-IT" sz="1200">
                          <a:effectLst/>
                        </a:rPr>
                        <a:t>20</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a:effectLst/>
                        </a:rPr>
                        <a:t>10</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200" dirty="0">
                          <a:effectLst/>
                        </a:rPr>
                        <a:t>1,5</a:t>
                      </a:r>
                      <a:endParaRPr lang="it-IT" sz="1100" dirty="0">
                        <a:effectLst/>
                        <a:latin typeface="Calibri"/>
                        <a:ea typeface="Calibri"/>
                        <a:cs typeface="Times New Roman"/>
                      </a:endParaRPr>
                    </a:p>
                  </a:txBody>
                  <a:tcPr marL="9525" marR="9525" marT="9525" marB="9525" anchor="ctr"/>
                </a:tc>
              </a:tr>
            </a:tbl>
          </a:graphicData>
        </a:graphic>
      </p:graphicFrame>
      <p:sp>
        <p:nvSpPr>
          <p:cNvPr id="3" name="Rettangolo 2"/>
          <p:cNvSpPr/>
          <p:nvPr/>
        </p:nvSpPr>
        <p:spPr>
          <a:xfrm>
            <a:off x="1259632" y="4797152"/>
            <a:ext cx="6408712" cy="1846659"/>
          </a:xfrm>
          <a:prstGeom prst="rect">
            <a:avLst/>
          </a:prstGeom>
        </p:spPr>
        <p:txBody>
          <a:bodyPr wrap="square">
            <a:spAutoFit/>
          </a:bodyPr>
          <a:lstStyle/>
          <a:p>
            <a:r>
              <a:rPr lang="it-IT" sz="1400" dirty="0"/>
              <a:t>*</a:t>
            </a:r>
            <a:r>
              <a:rPr lang="it-IT" sz="1200" dirty="0"/>
              <a:t>Importo complessivo delle spese e dei costi ammissibili dei progetti d’investimento e degli eventuali progetti di ricerca industriale e sviluppo sperimentale, al netto di eventuali opere infrastrutturali. </a:t>
            </a:r>
            <a:endParaRPr lang="it-IT" sz="1200" dirty="0" smtClean="0"/>
          </a:p>
          <a:p>
            <a:endParaRPr lang="it-IT" sz="1200" dirty="0"/>
          </a:p>
          <a:p>
            <a:r>
              <a:rPr lang="it-IT" sz="1200" dirty="0"/>
              <a:t>**Importo complessivo delle spese e dei costi ammissibili dei progetti d’investimento, al netto di eventuali progetti di ricerca, sviluppo e innovazione</a:t>
            </a:r>
          </a:p>
          <a:p>
            <a:endParaRPr lang="it-IT" sz="1200" dirty="0" smtClean="0"/>
          </a:p>
          <a:p>
            <a:r>
              <a:rPr lang="it-IT" sz="1200" dirty="0" smtClean="0"/>
              <a:t>*** </a:t>
            </a:r>
            <a:r>
              <a:rPr lang="it-IT" sz="1200" dirty="0"/>
              <a:t>Nel settore turistico non sono ammissibili  progetti di ricerca industriale e sviluppo sperimentale ma solo progetti di innovazione</a:t>
            </a:r>
          </a:p>
        </p:txBody>
      </p:sp>
    </p:spTree>
    <p:extLst>
      <p:ext uri="{BB962C8B-B14F-4D97-AF65-F5344CB8AC3E}">
        <p14:creationId xmlns:p14="http://schemas.microsoft.com/office/powerpoint/2010/main" val="36758490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51520" y="908720"/>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Agevolazioni </a:t>
            </a:r>
            <a:r>
              <a:rPr lang="it-IT" altLang="it-IT" sz="2000" dirty="0" smtClean="0">
                <a:solidFill>
                  <a:srgbClr val="FF3399"/>
                </a:solidFill>
              </a:rPr>
              <a:t>Art</a:t>
            </a:r>
            <a:r>
              <a:rPr lang="it-IT" altLang="it-IT" sz="2000" dirty="0" smtClean="0">
                <a:solidFill>
                  <a:srgbClr val="FF3399"/>
                </a:solidFill>
              </a:rPr>
              <a:t>. </a:t>
            </a:r>
            <a:r>
              <a:rPr lang="it-IT" altLang="it-IT" sz="2000" dirty="0" smtClean="0">
                <a:solidFill>
                  <a:srgbClr val="FF3399"/>
                </a:solidFill>
              </a:rPr>
              <a:t>8 (1/2)</a:t>
            </a:r>
            <a:r>
              <a:rPr lang="it-IT" altLang="it-IT" sz="2000" dirty="0" smtClean="0">
                <a:solidFill>
                  <a:srgbClr val="FF3399"/>
                </a:solidFill>
              </a:rPr>
              <a:t/>
            </a:r>
            <a:br>
              <a:rPr lang="it-IT" altLang="it-IT" sz="2000" dirty="0" smtClean="0">
                <a:solidFill>
                  <a:srgbClr val="FF3399"/>
                </a:solidFill>
              </a:rPr>
            </a:br>
            <a:r>
              <a:rPr lang="it-IT" altLang="it-IT" sz="2000" dirty="0">
                <a:solidFill>
                  <a:srgbClr val="FF3399"/>
                </a:solidFill>
              </a:rPr>
              <a:t/>
            </a:r>
            <a:br>
              <a:rPr lang="it-IT" altLang="it-IT" sz="2000" dirty="0">
                <a:solidFill>
                  <a:srgbClr val="FF3399"/>
                </a:solidFill>
              </a:rPr>
            </a:br>
            <a:r>
              <a:rPr lang="it-IT" altLang="it-IT" sz="2000" dirty="0" smtClean="0">
                <a:solidFill>
                  <a:srgbClr val="FF3399"/>
                </a:solidFill>
              </a:rPr>
              <a:t> 	</a:t>
            </a:r>
            <a:r>
              <a:rPr lang="it-IT" altLang="it-IT" b="0" dirty="0" smtClean="0">
                <a:solidFill>
                  <a:schemeClr val="tx1"/>
                </a:solidFill>
              </a:rPr>
              <a:t>Il </a:t>
            </a:r>
            <a:r>
              <a:rPr lang="it-IT" altLang="it-IT" b="0" dirty="0">
                <a:solidFill>
                  <a:schemeClr val="tx1"/>
                </a:solidFill>
              </a:rPr>
              <a:t>Contratto di Sviluppo prevede le seguenti agevolazioni</a:t>
            </a:r>
            <a:r>
              <a:rPr lang="it-IT" altLang="it-IT" dirty="0" smtClean="0">
                <a:solidFill>
                  <a:schemeClr val="tx1"/>
                </a:solidFill>
              </a:rPr>
              <a:t>:</a:t>
            </a:r>
            <a:br>
              <a:rPr lang="it-IT" altLang="it-IT" dirty="0" smtClean="0">
                <a:solidFill>
                  <a:schemeClr val="tx1"/>
                </a:solidFill>
              </a:rPr>
            </a:br>
            <a:r>
              <a:rPr lang="it-IT" altLang="it-IT" dirty="0" smtClean="0">
                <a:solidFill>
                  <a:srgbClr val="FF3399"/>
                </a:solidFill>
              </a:rPr>
              <a:t/>
            </a:r>
            <a:br>
              <a:rPr lang="it-IT" altLang="it-IT" dirty="0" smtClean="0">
                <a:solidFill>
                  <a:srgbClr val="FF3399"/>
                </a:solidFill>
              </a:rPr>
            </a:br>
            <a:r>
              <a:rPr lang="it-IT" altLang="it-IT" dirty="0" smtClean="0">
                <a:solidFill>
                  <a:srgbClr val="FF3399"/>
                </a:solidFill>
              </a:rPr>
              <a:t>	</a:t>
            </a:r>
            <a:r>
              <a:rPr lang="it-IT" altLang="it-IT" b="0" dirty="0" smtClean="0">
                <a:solidFill>
                  <a:schemeClr val="tx1"/>
                </a:solidFill>
              </a:rPr>
              <a:t>•	contributo a fondo perduto in conto impianti</a:t>
            </a:r>
            <a:br>
              <a:rPr lang="it-IT" altLang="it-IT" b="0" dirty="0" smtClean="0">
                <a:solidFill>
                  <a:schemeClr val="tx1"/>
                </a:solidFill>
              </a:rPr>
            </a:br>
            <a:r>
              <a:rPr lang="it-IT" altLang="it-IT" b="0" dirty="0" smtClean="0">
                <a:solidFill>
                  <a:schemeClr val="tx1"/>
                </a:solidFill>
              </a:rPr>
              <a:t>	•	contributo a fondo perduto alla spesa</a:t>
            </a:r>
            <a:br>
              <a:rPr lang="it-IT" altLang="it-IT" b="0" dirty="0" smtClean="0">
                <a:solidFill>
                  <a:schemeClr val="tx1"/>
                </a:solidFill>
              </a:rPr>
            </a:br>
            <a:r>
              <a:rPr lang="it-IT" altLang="it-IT" b="0" dirty="0" smtClean="0">
                <a:solidFill>
                  <a:schemeClr val="tx1"/>
                </a:solidFill>
              </a:rPr>
              <a:t>	•	finanziamento agevolato</a:t>
            </a:r>
            <a:br>
              <a:rPr lang="it-IT" altLang="it-IT" b="0" dirty="0" smtClean="0">
                <a:solidFill>
                  <a:schemeClr val="tx1"/>
                </a:solidFill>
              </a:rPr>
            </a:br>
            <a:r>
              <a:rPr lang="it-IT" altLang="it-IT" b="0" dirty="0" smtClean="0">
                <a:solidFill>
                  <a:schemeClr val="tx1"/>
                </a:solidFill>
              </a:rPr>
              <a:t>	•	contributo in conto interessi</a:t>
            </a:r>
            <a:endParaRPr lang="it-IT" altLang="it-IT" dirty="0" smtClean="0">
              <a:solidFill>
                <a:srgbClr val="FF3399"/>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3295873178"/>
              </p:ext>
            </p:extLst>
          </p:nvPr>
        </p:nvGraphicFramePr>
        <p:xfrm>
          <a:off x="1331640" y="3023537"/>
          <a:ext cx="5832649" cy="3371935"/>
        </p:xfrm>
        <a:graphic>
          <a:graphicData uri="http://schemas.openxmlformats.org/drawingml/2006/table">
            <a:tbl>
              <a:tblPr firstRow="1" firstCol="1" bandRow="1">
                <a:tableStyleId>{5C22544A-7EE6-4342-B048-85BDC9FD1C3A}</a:tableStyleId>
              </a:tblPr>
              <a:tblGrid>
                <a:gridCol w="1001359"/>
                <a:gridCol w="1053522"/>
                <a:gridCol w="1053522"/>
                <a:gridCol w="843646"/>
                <a:gridCol w="940300"/>
                <a:gridCol w="940300"/>
              </a:tblGrid>
              <a:tr h="375414">
                <a:tc>
                  <a:txBody>
                    <a:bodyPr/>
                    <a:lstStyle/>
                    <a:p>
                      <a:pPr>
                        <a:spcAft>
                          <a:spcPts val="0"/>
                        </a:spcAft>
                      </a:pPr>
                      <a:r>
                        <a:rPr lang="it-IT" sz="400" dirty="0">
                          <a:effectLst/>
                        </a:rPr>
                        <a:t> </a:t>
                      </a:r>
                      <a:endParaRPr lang="it-IT" sz="1100" dirty="0">
                        <a:effectLst/>
                        <a:latin typeface="Calibri"/>
                        <a:ea typeface="Calibri"/>
                        <a:cs typeface="Times New Roman"/>
                      </a:endParaRPr>
                    </a:p>
                  </a:txBody>
                  <a:tcPr marL="0" marR="0" marT="0" marB="0"/>
                </a:tc>
                <a:tc gridSpan="5">
                  <a:txBody>
                    <a:bodyPr/>
                    <a:lstStyle/>
                    <a:p>
                      <a:pPr>
                        <a:spcAft>
                          <a:spcPts val="0"/>
                        </a:spcAft>
                      </a:pPr>
                      <a:r>
                        <a:rPr lang="it-IT" sz="400" dirty="0">
                          <a:effectLst/>
                        </a:rPr>
                        <a:t> </a:t>
                      </a:r>
                      <a:endParaRPr lang="it-IT" sz="1100" dirty="0">
                        <a:effectLst/>
                      </a:endParaRPr>
                    </a:p>
                    <a:p>
                      <a:pPr>
                        <a:spcAft>
                          <a:spcPts val="0"/>
                        </a:spcAft>
                      </a:pPr>
                      <a:r>
                        <a:rPr lang="it-IT" sz="1400" dirty="0">
                          <a:effectLst/>
                        </a:rPr>
                        <a:t>Progetti </a:t>
                      </a:r>
                      <a:r>
                        <a:rPr lang="it-IT" sz="1400" dirty="0" smtClean="0">
                          <a:effectLst/>
                        </a:rPr>
                        <a:t>di investimento industriali e</a:t>
                      </a:r>
                      <a:r>
                        <a:rPr lang="it-IT" sz="1400" baseline="0" dirty="0" smtClean="0">
                          <a:effectLst/>
                        </a:rPr>
                        <a:t> turistici</a:t>
                      </a:r>
                      <a:endParaRPr lang="it-IT" sz="1400" dirty="0">
                        <a:effectLst/>
                        <a:latin typeface="Calibri"/>
                        <a:ea typeface="Calibri"/>
                        <a:cs typeface="Times New Roman"/>
                      </a:endParaRPr>
                    </a:p>
                  </a:txBody>
                  <a:tcPr marL="17780" marR="17780" marT="8890" marB="8890" anchor="ctr">
                    <a:solidFill>
                      <a:srgbClr val="FF3399"/>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733424">
                <a:tc rowSpan="2">
                  <a:txBody>
                    <a:bodyPr/>
                    <a:lstStyle/>
                    <a:p>
                      <a:pPr>
                        <a:spcAft>
                          <a:spcPts val="0"/>
                        </a:spcAft>
                      </a:pPr>
                      <a:r>
                        <a:rPr lang="it-IT" sz="1200" dirty="0">
                          <a:effectLst/>
                        </a:rPr>
                        <a:t>Dimensione </a:t>
                      </a:r>
                      <a:br>
                        <a:rPr lang="it-IT" sz="1200" dirty="0">
                          <a:effectLst/>
                        </a:rPr>
                      </a:br>
                      <a:r>
                        <a:rPr lang="it-IT" sz="1200" dirty="0">
                          <a:effectLst/>
                        </a:rPr>
                        <a:t>d’impresa</a:t>
                      </a:r>
                      <a:endParaRPr lang="it-IT" sz="1100" dirty="0">
                        <a:effectLst/>
                        <a:latin typeface="Calibri"/>
                        <a:ea typeface="Calibri"/>
                        <a:cs typeface="Times New Roman"/>
                      </a:endParaRPr>
                    </a:p>
                  </a:txBody>
                  <a:tcPr marL="17780" marR="17780" marT="8890" marB="8890" anchor="ctr">
                    <a:solidFill>
                      <a:srgbClr val="FF3399"/>
                    </a:solidFill>
                  </a:tcPr>
                </a:tc>
                <a:tc gridSpan="2">
                  <a:txBody>
                    <a:bodyPr/>
                    <a:lstStyle/>
                    <a:p>
                      <a:pPr algn="ctr">
                        <a:spcAft>
                          <a:spcPts val="0"/>
                        </a:spcAft>
                      </a:pPr>
                      <a:r>
                        <a:rPr lang="it-IT" sz="1200">
                          <a:effectLst/>
                        </a:rPr>
                        <a:t>Settori diversi </a:t>
                      </a:r>
                      <a:br>
                        <a:rPr lang="it-IT" sz="1200">
                          <a:effectLst/>
                        </a:rPr>
                      </a:br>
                      <a:r>
                        <a:rPr lang="it-IT" sz="1200">
                          <a:effectLst/>
                        </a:rPr>
                        <a:t>dalla trasformazione </a:t>
                      </a:r>
                      <a:br>
                        <a:rPr lang="it-IT" sz="1200">
                          <a:effectLst/>
                        </a:rPr>
                      </a:br>
                      <a:r>
                        <a:rPr lang="it-IT" sz="1200">
                          <a:effectLst/>
                        </a:rPr>
                        <a:t>e commercializzazione </a:t>
                      </a:r>
                      <a:br>
                        <a:rPr lang="it-IT" sz="1200">
                          <a:effectLst/>
                        </a:rPr>
                      </a:br>
                      <a:r>
                        <a:rPr lang="it-IT" sz="1200">
                          <a:effectLst/>
                        </a:rPr>
                        <a:t>dei prodotti agricoli</a:t>
                      </a:r>
                      <a:endParaRPr lang="it-IT" sz="1100">
                        <a:effectLst/>
                        <a:latin typeface="Calibri"/>
                        <a:ea typeface="Calibri"/>
                        <a:cs typeface="Times New Roman"/>
                      </a:endParaRPr>
                    </a:p>
                  </a:txBody>
                  <a:tcPr marL="17780" marR="17780" marT="8890" marB="8890" anchor="ctr"/>
                </a:tc>
                <a:tc hMerge="1">
                  <a:txBody>
                    <a:bodyPr/>
                    <a:lstStyle/>
                    <a:p>
                      <a:endParaRPr lang="it-IT"/>
                    </a:p>
                  </a:txBody>
                  <a:tcPr/>
                </a:tc>
                <a:tc gridSpan="3">
                  <a:txBody>
                    <a:bodyPr/>
                    <a:lstStyle/>
                    <a:p>
                      <a:pPr algn="ctr">
                        <a:spcAft>
                          <a:spcPts val="0"/>
                        </a:spcAft>
                      </a:pPr>
                      <a:r>
                        <a:rPr lang="it-IT" sz="1200" dirty="0">
                          <a:effectLst/>
                        </a:rPr>
                        <a:t>Attività di trasformazione </a:t>
                      </a:r>
                      <a:br>
                        <a:rPr lang="it-IT" sz="1200" dirty="0">
                          <a:effectLst/>
                        </a:rPr>
                      </a:br>
                      <a:r>
                        <a:rPr lang="it-IT" sz="1200" dirty="0">
                          <a:effectLst/>
                        </a:rPr>
                        <a:t>e commercializzazione </a:t>
                      </a:r>
                      <a:br>
                        <a:rPr lang="it-IT" sz="1200" dirty="0">
                          <a:effectLst/>
                        </a:rPr>
                      </a:br>
                      <a:r>
                        <a:rPr lang="it-IT" sz="1200" dirty="0">
                          <a:effectLst/>
                        </a:rPr>
                        <a:t>dei prodotti agricoli</a:t>
                      </a:r>
                      <a:endParaRPr lang="it-IT" sz="1100" dirty="0">
                        <a:effectLst/>
                        <a:latin typeface="Calibri"/>
                        <a:ea typeface="Calibri"/>
                        <a:cs typeface="Times New Roman"/>
                      </a:endParaRPr>
                    </a:p>
                  </a:txBody>
                  <a:tcPr marL="0" marR="0" marT="0" marB="0" anchor="ctr"/>
                </a:tc>
                <a:tc hMerge="1">
                  <a:txBody>
                    <a:bodyPr/>
                    <a:lstStyle/>
                    <a:p>
                      <a:endParaRPr lang="it-IT"/>
                    </a:p>
                  </a:txBody>
                  <a:tcPr/>
                </a:tc>
                <a:tc hMerge="1">
                  <a:txBody>
                    <a:bodyPr/>
                    <a:lstStyle/>
                    <a:p>
                      <a:endParaRPr lang="it-IT"/>
                    </a:p>
                  </a:txBody>
                  <a:tcPr/>
                </a:tc>
              </a:tr>
              <a:tr h="614087">
                <a:tc vMerge="1">
                  <a:txBody>
                    <a:bodyPr/>
                    <a:lstStyle/>
                    <a:p>
                      <a:endParaRPr lang="it-IT"/>
                    </a:p>
                  </a:txBody>
                  <a:tcPr/>
                </a:tc>
                <a:tc>
                  <a:txBody>
                    <a:bodyPr/>
                    <a:lstStyle/>
                    <a:p>
                      <a:pPr algn="ctr">
                        <a:spcAft>
                          <a:spcPts val="0"/>
                        </a:spcAft>
                      </a:pPr>
                      <a:r>
                        <a:rPr lang="it-IT" sz="1000">
                          <a:effectLst/>
                        </a:rPr>
                        <a:t>Aree </a:t>
                      </a:r>
                      <a:br>
                        <a:rPr lang="it-IT" sz="1000">
                          <a:effectLst/>
                        </a:rPr>
                      </a:br>
                      <a:r>
                        <a:rPr lang="it-IT" sz="1000">
                          <a:effectLst/>
                        </a:rPr>
                        <a:t>Carta degli aiuti</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Altre </a:t>
                      </a:r>
                      <a:br>
                        <a:rPr lang="it-IT" sz="1000">
                          <a:effectLst/>
                        </a:rPr>
                      </a:br>
                      <a:r>
                        <a:rPr lang="it-IT" sz="1000">
                          <a:effectLst/>
                        </a:rPr>
                        <a:t>aree</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Aree </a:t>
                      </a:r>
                      <a:br>
                        <a:rPr lang="it-IT" sz="1000">
                          <a:effectLst/>
                        </a:rPr>
                      </a:br>
                      <a:r>
                        <a:rPr lang="it-IT" sz="1000">
                          <a:effectLst/>
                        </a:rPr>
                        <a:t>Carta degli aiuti</a:t>
                      </a:r>
                      <a:endParaRPr lang="it-IT" sz="1100">
                        <a:effectLst/>
                      </a:endParaRPr>
                    </a:p>
                    <a:p>
                      <a:pPr algn="ctr">
                        <a:spcAft>
                          <a:spcPts val="0"/>
                        </a:spcAft>
                      </a:pPr>
                      <a:r>
                        <a:rPr lang="it-IT" sz="1000">
                          <a:effectLst/>
                        </a:rPr>
                        <a:t>Art 107.3.a)</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Aree</a:t>
                      </a:r>
                      <a:endParaRPr lang="it-IT" sz="1100">
                        <a:effectLst/>
                      </a:endParaRPr>
                    </a:p>
                    <a:p>
                      <a:pPr algn="ctr">
                        <a:spcAft>
                          <a:spcPts val="0"/>
                        </a:spcAft>
                      </a:pPr>
                      <a:r>
                        <a:rPr lang="it-IT" sz="1000">
                          <a:effectLst/>
                        </a:rPr>
                        <a:t>Carta degli aiuti</a:t>
                      </a:r>
                      <a:endParaRPr lang="it-IT" sz="1100">
                        <a:effectLst/>
                      </a:endParaRPr>
                    </a:p>
                    <a:p>
                      <a:pPr algn="ctr">
                        <a:spcAft>
                          <a:spcPts val="0"/>
                        </a:spcAft>
                      </a:pPr>
                      <a:r>
                        <a:rPr lang="it-IT" sz="1000">
                          <a:effectLst/>
                        </a:rPr>
                        <a:t>Art 107.3.c)</a:t>
                      </a:r>
                      <a:endParaRPr lang="it-IT" sz="1100">
                        <a:effectLst/>
                        <a:latin typeface="Calibri"/>
                        <a:ea typeface="Calibri"/>
                        <a:cs typeface="Times New Roman"/>
                      </a:endParaRPr>
                    </a:p>
                  </a:txBody>
                  <a:tcPr marL="0" marR="0" marT="0" marB="0" anchor="ctr"/>
                </a:tc>
                <a:tc>
                  <a:txBody>
                    <a:bodyPr/>
                    <a:lstStyle/>
                    <a:p>
                      <a:pPr algn="ctr">
                        <a:spcAft>
                          <a:spcPts val="0"/>
                        </a:spcAft>
                      </a:pPr>
                      <a:r>
                        <a:rPr lang="it-IT" sz="1000">
                          <a:effectLst/>
                        </a:rPr>
                        <a:t>Altre </a:t>
                      </a:r>
                      <a:br>
                        <a:rPr lang="it-IT" sz="1000">
                          <a:effectLst/>
                        </a:rPr>
                      </a:br>
                      <a:r>
                        <a:rPr lang="it-IT" sz="1000">
                          <a:effectLst/>
                        </a:rPr>
                        <a:t>aree</a:t>
                      </a:r>
                      <a:endParaRPr lang="it-IT" sz="1100">
                        <a:effectLst/>
                        <a:latin typeface="Calibri"/>
                        <a:ea typeface="Calibri"/>
                        <a:cs typeface="Times New Roman"/>
                      </a:endParaRPr>
                    </a:p>
                  </a:txBody>
                  <a:tcPr marL="17780" marR="17780" marT="8890" marB="8890" anchor="ctr"/>
                </a:tc>
              </a:tr>
              <a:tr h="375414">
                <a:tc>
                  <a:txBody>
                    <a:bodyPr/>
                    <a:lstStyle/>
                    <a:p>
                      <a:pPr>
                        <a:spcAft>
                          <a:spcPts val="0"/>
                        </a:spcAft>
                      </a:pPr>
                      <a:r>
                        <a:rPr lang="it-IT" sz="1200" dirty="0">
                          <a:effectLst/>
                        </a:rPr>
                        <a:t>Piccole imprese</a:t>
                      </a:r>
                      <a:endParaRPr lang="it-IT" sz="1100" dirty="0">
                        <a:effectLst/>
                        <a:latin typeface="Calibri"/>
                        <a:ea typeface="Calibri"/>
                        <a:cs typeface="Times New Roman"/>
                      </a:endParaRPr>
                    </a:p>
                  </a:txBody>
                  <a:tcPr marL="17780" marR="17780" marT="8890" marB="8890" anchor="ctr">
                    <a:solidFill>
                      <a:srgbClr val="FF3399"/>
                    </a:solidFill>
                  </a:tcPr>
                </a:tc>
                <a:tc>
                  <a:txBody>
                    <a:bodyPr/>
                    <a:lstStyle/>
                    <a:p>
                      <a:pPr algn="ctr">
                        <a:spcAft>
                          <a:spcPts val="0"/>
                        </a:spcAft>
                      </a:pPr>
                      <a:r>
                        <a:rPr lang="pt-BR" sz="1000">
                          <a:effectLst/>
                        </a:rPr>
                        <a:t>da 30 a 45%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20%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pt-BR" sz="1000">
                          <a:effectLst/>
                        </a:rPr>
                        <a:t>50%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40% ESL</a:t>
                      </a:r>
                      <a:endParaRPr lang="it-IT" sz="1100">
                        <a:effectLst/>
                        <a:latin typeface="Calibri"/>
                        <a:ea typeface="Calibri"/>
                        <a:cs typeface="Times New Roman"/>
                      </a:endParaRPr>
                    </a:p>
                  </a:txBody>
                  <a:tcPr marL="0" marR="0" marT="0" marB="0" anchor="ctr"/>
                </a:tc>
                <a:tc>
                  <a:txBody>
                    <a:bodyPr/>
                    <a:lstStyle/>
                    <a:p>
                      <a:pPr algn="ctr">
                        <a:spcAft>
                          <a:spcPts val="0"/>
                        </a:spcAft>
                      </a:pPr>
                      <a:r>
                        <a:rPr lang="it-IT" sz="1000">
                          <a:effectLst/>
                        </a:rPr>
                        <a:t>40% ESL</a:t>
                      </a:r>
                      <a:endParaRPr lang="it-IT" sz="1100">
                        <a:effectLst/>
                        <a:latin typeface="Calibri"/>
                        <a:ea typeface="Calibri"/>
                        <a:cs typeface="Times New Roman"/>
                      </a:endParaRPr>
                    </a:p>
                  </a:txBody>
                  <a:tcPr marL="17780" marR="17780" marT="8890" marB="8890" anchor="ctr"/>
                </a:tc>
              </a:tr>
              <a:tr h="375414">
                <a:tc>
                  <a:txBody>
                    <a:bodyPr/>
                    <a:lstStyle/>
                    <a:p>
                      <a:pPr>
                        <a:spcAft>
                          <a:spcPts val="0"/>
                        </a:spcAft>
                      </a:pPr>
                      <a:r>
                        <a:rPr lang="it-IT" sz="1200" dirty="0">
                          <a:effectLst/>
                        </a:rPr>
                        <a:t>Medie imprese</a:t>
                      </a:r>
                      <a:endParaRPr lang="it-IT" sz="1100" dirty="0">
                        <a:effectLst/>
                        <a:latin typeface="Calibri"/>
                        <a:ea typeface="Calibri"/>
                        <a:cs typeface="Times New Roman"/>
                      </a:endParaRPr>
                    </a:p>
                  </a:txBody>
                  <a:tcPr marL="17780" marR="17780" marT="8890" marB="8890" anchor="ctr">
                    <a:solidFill>
                      <a:srgbClr val="FF3399"/>
                    </a:solidFill>
                  </a:tcPr>
                </a:tc>
                <a:tc>
                  <a:txBody>
                    <a:bodyPr/>
                    <a:lstStyle/>
                    <a:p>
                      <a:pPr algn="ctr">
                        <a:spcAft>
                          <a:spcPts val="0"/>
                        </a:spcAft>
                      </a:pPr>
                      <a:r>
                        <a:rPr lang="pt-BR" sz="1000">
                          <a:effectLst/>
                        </a:rPr>
                        <a:t>da 20 a 35%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10%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pt-BR" sz="1000">
                          <a:effectLst/>
                        </a:rPr>
                        <a:t>50%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40% ESL</a:t>
                      </a:r>
                      <a:endParaRPr lang="it-IT" sz="1100">
                        <a:effectLst/>
                        <a:latin typeface="Calibri"/>
                        <a:ea typeface="Calibri"/>
                        <a:cs typeface="Times New Roman"/>
                      </a:endParaRPr>
                    </a:p>
                  </a:txBody>
                  <a:tcPr marL="0" marR="0" marT="0" marB="0" anchor="ctr"/>
                </a:tc>
                <a:tc>
                  <a:txBody>
                    <a:bodyPr/>
                    <a:lstStyle/>
                    <a:p>
                      <a:pPr algn="ctr">
                        <a:spcAft>
                          <a:spcPts val="0"/>
                        </a:spcAft>
                      </a:pPr>
                      <a:r>
                        <a:rPr lang="it-IT" sz="1000">
                          <a:effectLst/>
                        </a:rPr>
                        <a:t>40% ESL</a:t>
                      </a:r>
                      <a:endParaRPr lang="it-IT" sz="1100">
                        <a:effectLst/>
                        <a:latin typeface="Calibri"/>
                        <a:ea typeface="Calibri"/>
                        <a:cs typeface="Times New Roman"/>
                      </a:endParaRPr>
                    </a:p>
                  </a:txBody>
                  <a:tcPr marL="17780" marR="17780" marT="8890" marB="8890" anchor="ctr"/>
                </a:tc>
              </a:tr>
              <a:tr h="852761">
                <a:tc>
                  <a:txBody>
                    <a:bodyPr/>
                    <a:lstStyle/>
                    <a:p>
                      <a:pPr>
                        <a:spcAft>
                          <a:spcPts val="0"/>
                        </a:spcAft>
                      </a:pPr>
                      <a:r>
                        <a:rPr lang="it-IT" sz="1200" dirty="0">
                          <a:effectLst/>
                        </a:rPr>
                        <a:t>Grandi imprese</a:t>
                      </a:r>
                      <a:endParaRPr lang="it-IT" sz="1100" dirty="0">
                        <a:effectLst/>
                        <a:latin typeface="Calibri"/>
                        <a:ea typeface="Calibri"/>
                        <a:cs typeface="Times New Roman"/>
                      </a:endParaRPr>
                    </a:p>
                  </a:txBody>
                  <a:tcPr marL="17780" marR="17780" marT="8890" marB="8890" anchor="ctr">
                    <a:solidFill>
                      <a:srgbClr val="FF3399"/>
                    </a:solidFill>
                  </a:tcPr>
                </a:tc>
                <a:tc>
                  <a:txBody>
                    <a:bodyPr/>
                    <a:lstStyle/>
                    <a:p>
                      <a:pPr algn="ctr">
                        <a:spcAft>
                          <a:spcPts val="0"/>
                        </a:spcAft>
                      </a:pPr>
                      <a:r>
                        <a:rPr lang="pt-BR" sz="1000">
                          <a:effectLst/>
                        </a:rPr>
                        <a:t>da 0 a 25% ESL</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Non </a:t>
                      </a:r>
                      <a:br>
                        <a:rPr lang="it-IT" sz="1000">
                          <a:effectLst/>
                        </a:rPr>
                      </a:br>
                      <a:r>
                        <a:rPr lang="it-IT" sz="1000">
                          <a:effectLst/>
                        </a:rPr>
                        <a:t>agevolabili</a:t>
                      </a:r>
                      <a:endParaRPr lang="it-IT" sz="1100">
                        <a:effectLst/>
                        <a:latin typeface="Calibri"/>
                        <a:ea typeface="Calibri"/>
                        <a:cs typeface="Times New Roman"/>
                      </a:endParaRPr>
                    </a:p>
                  </a:txBody>
                  <a:tcPr marL="17780" marR="17780" marT="8890" marB="8890" anchor="ctr"/>
                </a:tc>
                <a:tc>
                  <a:txBody>
                    <a:bodyPr/>
                    <a:lstStyle/>
                    <a:p>
                      <a:pPr algn="ctr">
                        <a:spcAft>
                          <a:spcPts val="0"/>
                        </a:spcAft>
                      </a:pPr>
                      <a:r>
                        <a:rPr lang="pt-BR" sz="1000" dirty="0">
                          <a:effectLst/>
                        </a:rPr>
                        <a:t>50% ESL</a:t>
                      </a:r>
                      <a:endParaRPr lang="it-IT" sz="1100" dirty="0">
                        <a:effectLst/>
                        <a:latin typeface="Calibri"/>
                        <a:ea typeface="Calibri"/>
                        <a:cs typeface="Times New Roman"/>
                      </a:endParaRPr>
                    </a:p>
                  </a:txBody>
                  <a:tcPr marL="17780" marR="17780" marT="8890" marB="8890" anchor="ctr"/>
                </a:tc>
                <a:tc>
                  <a:txBody>
                    <a:bodyPr/>
                    <a:lstStyle/>
                    <a:p>
                      <a:pPr algn="ctr">
                        <a:spcAft>
                          <a:spcPts val="0"/>
                        </a:spcAft>
                      </a:pPr>
                      <a:r>
                        <a:rPr lang="it-IT" sz="1000">
                          <a:effectLst/>
                        </a:rPr>
                        <a:t>40% ESL</a:t>
                      </a:r>
                      <a:endParaRPr lang="it-IT" sz="1100">
                        <a:effectLst/>
                        <a:latin typeface="Calibri"/>
                        <a:ea typeface="Calibri"/>
                        <a:cs typeface="Times New Roman"/>
                      </a:endParaRPr>
                    </a:p>
                  </a:txBody>
                  <a:tcPr marL="0" marR="0" marT="0" marB="0" anchor="ctr"/>
                </a:tc>
                <a:tc>
                  <a:txBody>
                    <a:bodyPr/>
                    <a:lstStyle/>
                    <a:p>
                      <a:pPr algn="ctr">
                        <a:spcAft>
                          <a:spcPts val="0"/>
                        </a:spcAft>
                      </a:pPr>
                      <a:r>
                        <a:rPr lang="it-IT" sz="1000" dirty="0">
                          <a:effectLst/>
                        </a:rPr>
                        <a:t>Non agevolabili</a:t>
                      </a:r>
                      <a:endParaRPr lang="it-IT" sz="1100" dirty="0">
                        <a:effectLst/>
                        <a:latin typeface="Calibri"/>
                        <a:ea typeface="Calibri"/>
                        <a:cs typeface="Times New Roman"/>
                      </a:endParaRPr>
                    </a:p>
                  </a:txBody>
                  <a:tcPr marL="17780" marR="17780" marT="8890" marB="8890" anchor="ctr"/>
                </a:tc>
              </a:tr>
            </a:tbl>
          </a:graphicData>
        </a:graphic>
      </p:graphicFrame>
    </p:spTree>
    <p:extLst>
      <p:ext uri="{BB962C8B-B14F-4D97-AF65-F5344CB8AC3E}">
        <p14:creationId xmlns:p14="http://schemas.microsoft.com/office/powerpoint/2010/main" val="1387687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51520" y="908720"/>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Agevolazioni </a:t>
            </a:r>
            <a:r>
              <a:rPr lang="it-IT" altLang="it-IT" sz="2000" dirty="0" smtClean="0">
                <a:solidFill>
                  <a:srgbClr val="FF3399"/>
                </a:solidFill>
              </a:rPr>
              <a:t>Art</a:t>
            </a:r>
            <a:r>
              <a:rPr lang="it-IT" altLang="it-IT" sz="2000" dirty="0" smtClean="0">
                <a:solidFill>
                  <a:srgbClr val="FF3399"/>
                </a:solidFill>
              </a:rPr>
              <a:t>. </a:t>
            </a:r>
            <a:r>
              <a:rPr lang="it-IT" altLang="it-IT" sz="2000" dirty="0" smtClean="0">
                <a:solidFill>
                  <a:srgbClr val="FF3399"/>
                </a:solidFill>
              </a:rPr>
              <a:t>8 (2/2)</a:t>
            </a:r>
            <a:r>
              <a:rPr lang="it-IT" altLang="it-IT" sz="2000" dirty="0" smtClean="0">
                <a:solidFill>
                  <a:srgbClr val="FF3399"/>
                </a:solidFill>
              </a:rPr>
              <a:t/>
            </a:r>
            <a:br>
              <a:rPr lang="it-IT" altLang="it-IT" sz="2000" dirty="0" smtClean="0">
                <a:solidFill>
                  <a:srgbClr val="FF3399"/>
                </a:solidFill>
              </a:rPr>
            </a:br>
            <a:r>
              <a:rPr lang="it-IT" altLang="it-IT" sz="2000" dirty="0">
                <a:solidFill>
                  <a:srgbClr val="FF3399"/>
                </a:solidFill>
              </a:rPr>
              <a:t/>
            </a:r>
            <a:br>
              <a:rPr lang="it-IT" altLang="it-IT" sz="2000" dirty="0">
                <a:solidFill>
                  <a:srgbClr val="FF3399"/>
                </a:solidFill>
              </a:rPr>
            </a:br>
            <a:r>
              <a:rPr lang="it-IT" altLang="it-IT" sz="2000" dirty="0" smtClean="0">
                <a:solidFill>
                  <a:srgbClr val="FF3399"/>
                </a:solidFill>
              </a:rPr>
              <a:t> 	</a:t>
            </a:r>
            <a:endParaRPr lang="it-IT" altLang="it-IT" dirty="0" smtClean="0">
              <a:solidFill>
                <a:srgbClr val="FF3399"/>
              </a:solidFill>
            </a:endParaRPr>
          </a:p>
        </p:txBody>
      </p:sp>
      <p:graphicFrame>
        <p:nvGraphicFramePr>
          <p:cNvPr id="3" name="Tabella 2"/>
          <p:cNvGraphicFramePr>
            <a:graphicFrameLocks noGrp="1"/>
          </p:cNvGraphicFramePr>
          <p:nvPr>
            <p:extLst>
              <p:ext uri="{D42A27DB-BD31-4B8C-83A1-F6EECF244321}">
                <p14:modId xmlns:p14="http://schemas.microsoft.com/office/powerpoint/2010/main" val="3371325591"/>
              </p:ext>
            </p:extLst>
          </p:nvPr>
        </p:nvGraphicFramePr>
        <p:xfrm>
          <a:off x="1475654" y="1484784"/>
          <a:ext cx="6696745" cy="5025300"/>
        </p:xfrm>
        <a:graphic>
          <a:graphicData uri="http://schemas.openxmlformats.org/drawingml/2006/table">
            <a:tbl>
              <a:tblPr>
                <a:tableStyleId>{5C22544A-7EE6-4342-B048-85BDC9FD1C3A}</a:tableStyleId>
              </a:tblPr>
              <a:tblGrid>
                <a:gridCol w="3100404"/>
                <a:gridCol w="883087"/>
                <a:gridCol w="703910"/>
                <a:gridCol w="703910"/>
                <a:gridCol w="691111"/>
                <a:gridCol w="614323"/>
              </a:tblGrid>
              <a:tr h="154147">
                <a:tc rowSpan="2">
                  <a:txBody>
                    <a:bodyPr/>
                    <a:lstStyle/>
                    <a:p>
                      <a:pPr marL="0" algn="l" defTabSz="914400" rtl="0" eaLnBrk="1" fontAlgn="ctr" latinLnBrk="0" hangingPunct="1">
                        <a:spcAft>
                          <a:spcPts val="0"/>
                        </a:spcAft>
                      </a:pPr>
                      <a:r>
                        <a:rPr lang="it-IT" sz="1200" b="1" kern="1200" dirty="0">
                          <a:solidFill>
                            <a:schemeClr val="bg1"/>
                          </a:solidFill>
                          <a:effectLst/>
                          <a:latin typeface="+mn-lt"/>
                          <a:ea typeface="+mn-ea"/>
                          <a:cs typeface="+mn-cs"/>
                        </a:rPr>
                        <a:t>Finalità ambientale (Art 28 comma 1 DM 9 dicembre 2014)</a:t>
                      </a:r>
                    </a:p>
                  </a:txBody>
                  <a:tcPr marL="7921" marR="7921" marT="7921" marB="0" anchor="ctr">
                    <a:solidFill>
                      <a:srgbClr val="FF3399"/>
                    </a:solidFill>
                  </a:tcPr>
                </a:tc>
                <a:tc rowSpan="2">
                  <a:txBody>
                    <a:bodyPr/>
                    <a:lstStyle/>
                    <a:p>
                      <a:pPr marL="0" algn="l" defTabSz="914400" rtl="0" eaLnBrk="1" fontAlgn="ctr" latinLnBrk="0" hangingPunct="1">
                        <a:spcAft>
                          <a:spcPts val="0"/>
                        </a:spcAft>
                      </a:pPr>
                      <a:r>
                        <a:rPr lang="it-IT" sz="1200" b="1" kern="1200" dirty="0">
                          <a:solidFill>
                            <a:schemeClr val="bg1"/>
                          </a:solidFill>
                          <a:effectLst/>
                          <a:latin typeface="+mn-lt"/>
                          <a:ea typeface="+mn-ea"/>
                          <a:cs typeface="+mn-cs"/>
                        </a:rPr>
                        <a:t>Dimensione d'impresa</a:t>
                      </a:r>
                    </a:p>
                  </a:txBody>
                  <a:tcPr marL="7921" marR="7921" marT="7921" marB="0" anchor="ctr">
                    <a:solidFill>
                      <a:srgbClr val="FF3399"/>
                    </a:solidFill>
                  </a:tcPr>
                </a:tc>
                <a:tc gridSpan="3">
                  <a:txBody>
                    <a:bodyPr/>
                    <a:lstStyle/>
                    <a:p>
                      <a:pPr algn="ctr" rtl="0" fontAlgn="ctr"/>
                      <a:r>
                        <a:rPr lang="it-IT" sz="1400" b="1" u="none" strike="noStrike" dirty="0">
                          <a:solidFill>
                            <a:schemeClr val="bg1"/>
                          </a:solidFill>
                          <a:effectLst/>
                        </a:rPr>
                        <a:t>ESL%</a:t>
                      </a:r>
                      <a:endParaRPr lang="it-IT" sz="1400" b="1" i="0" u="none" strike="noStrike" dirty="0">
                        <a:solidFill>
                          <a:schemeClr val="bg1"/>
                        </a:solidFill>
                        <a:effectLst/>
                        <a:latin typeface="Arial"/>
                      </a:endParaRPr>
                    </a:p>
                  </a:txBody>
                  <a:tcPr marL="7921" marR="7921" marT="7921" marB="0" anchor="ctr">
                    <a:solidFill>
                      <a:srgbClr val="FF3399"/>
                    </a:solidFill>
                  </a:tcPr>
                </a:tc>
                <a:tc hMerge="1">
                  <a:txBody>
                    <a:bodyPr/>
                    <a:lstStyle/>
                    <a:p>
                      <a:endParaRPr lang="it-IT"/>
                    </a:p>
                  </a:txBody>
                  <a:tcPr/>
                </a:tc>
                <a:tc hMerge="1">
                  <a:txBody>
                    <a:bodyPr/>
                    <a:lstStyle/>
                    <a:p>
                      <a:endParaRPr lang="it-IT"/>
                    </a:p>
                  </a:txBody>
                  <a:tcPr/>
                </a:tc>
                <a:tc rowSpan="2">
                  <a:txBody>
                    <a:bodyPr/>
                    <a:lstStyle/>
                    <a:p>
                      <a:pPr marL="0" algn="l" defTabSz="914400" rtl="0" eaLnBrk="1" fontAlgn="ctr" latinLnBrk="0" hangingPunct="1">
                        <a:spcAft>
                          <a:spcPts val="0"/>
                        </a:spcAft>
                      </a:pPr>
                      <a:r>
                        <a:rPr lang="it-IT" sz="1200" b="1" kern="1200">
                          <a:solidFill>
                            <a:schemeClr val="bg1"/>
                          </a:solidFill>
                          <a:effectLst/>
                          <a:latin typeface="+mn-lt"/>
                          <a:ea typeface="+mn-ea"/>
                          <a:cs typeface="+mn-cs"/>
                        </a:rPr>
                        <a:t>Reg.  GBER</a:t>
                      </a:r>
                    </a:p>
                  </a:txBody>
                  <a:tcPr marL="7921" marR="7921" marT="7921" marB="0" anchor="ctr">
                    <a:solidFill>
                      <a:srgbClr val="FF3399"/>
                    </a:solidFill>
                  </a:tcPr>
                </a:tc>
              </a:tr>
              <a:tr h="654690">
                <a:tc vMerge="1">
                  <a:txBody>
                    <a:bodyPr/>
                    <a:lstStyle/>
                    <a:p>
                      <a:endParaRPr lang="it-IT"/>
                    </a:p>
                  </a:txBody>
                  <a:tcPr/>
                </a:tc>
                <a:tc vMerge="1">
                  <a:txBody>
                    <a:bodyPr/>
                    <a:lstStyle/>
                    <a:p>
                      <a:endParaRPr lang="it-IT"/>
                    </a:p>
                  </a:txBody>
                  <a:tcPr/>
                </a:tc>
                <a:tc>
                  <a:txBody>
                    <a:bodyPr/>
                    <a:lstStyle/>
                    <a:p>
                      <a:pPr marL="0" algn="l" defTabSz="914400" rtl="0" eaLnBrk="1" fontAlgn="ctr" latinLnBrk="0" hangingPunct="1">
                        <a:spcAft>
                          <a:spcPts val="0"/>
                        </a:spcAft>
                      </a:pPr>
                      <a:r>
                        <a:rPr lang="it-IT" sz="1200" b="1" kern="1200" dirty="0">
                          <a:solidFill>
                            <a:schemeClr val="bg1"/>
                          </a:solidFill>
                          <a:effectLst/>
                          <a:latin typeface="+mn-lt"/>
                          <a:ea typeface="+mn-ea"/>
                          <a:cs typeface="+mn-cs"/>
                        </a:rPr>
                        <a:t>Aree 107.3.a) Carta aiuti</a:t>
                      </a:r>
                    </a:p>
                  </a:txBody>
                  <a:tcPr marL="7921" marR="7921" marT="7921" marB="0" anchor="ctr">
                    <a:solidFill>
                      <a:srgbClr val="FF3399"/>
                    </a:solidFill>
                  </a:tcPr>
                </a:tc>
                <a:tc>
                  <a:txBody>
                    <a:bodyPr/>
                    <a:lstStyle/>
                    <a:p>
                      <a:pPr marL="0" algn="l" defTabSz="914400" rtl="0" eaLnBrk="1" fontAlgn="ctr" latinLnBrk="0" hangingPunct="1">
                        <a:spcAft>
                          <a:spcPts val="0"/>
                        </a:spcAft>
                      </a:pPr>
                      <a:r>
                        <a:rPr lang="it-IT" sz="1200" b="1" kern="1200" dirty="0">
                          <a:solidFill>
                            <a:schemeClr val="bg1"/>
                          </a:solidFill>
                          <a:effectLst/>
                          <a:latin typeface="+mn-lt"/>
                          <a:ea typeface="+mn-ea"/>
                          <a:cs typeface="+mn-cs"/>
                        </a:rPr>
                        <a:t>Aree 107.3.c) carta aiuti</a:t>
                      </a:r>
                    </a:p>
                  </a:txBody>
                  <a:tcPr marL="7921" marR="7921" marT="7921" marB="0" anchor="ctr">
                    <a:solidFill>
                      <a:srgbClr val="FF3399"/>
                    </a:solidFill>
                  </a:tcPr>
                </a:tc>
                <a:tc>
                  <a:txBody>
                    <a:bodyPr/>
                    <a:lstStyle/>
                    <a:p>
                      <a:pPr marL="0" algn="l" defTabSz="914400" rtl="0" eaLnBrk="1" fontAlgn="ctr" latinLnBrk="0" hangingPunct="1">
                        <a:spcAft>
                          <a:spcPts val="0"/>
                        </a:spcAft>
                      </a:pPr>
                      <a:r>
                        <a:rPr lang="it-IT" sz="1200" b="1" kern="1200" dirty="0">
                          <a:solidFill>
                            <a:schemeClr val="bg1"/>
                          </a:solidFill>
                          <a:effectLst/>
                          <a:latin typeface="+mn-lt"/>
                          <a:ea typeface="+mn-ea"/>
                          <a:cs typeface="+mn-cs"/>
                        </a:rPr>
                        <a:t>Altre aree</a:t>
                      </a:r>
                    </a:p>
                  </a:txBody>
                  <a:tcPr marL="7921" marR="7921" marT="7921" marB="0" anchor="ctr">
                    <a:solidFill>
                      <a:srgbClr val="FF3399"/>
                    </a:solidFill>
                  </a:tcPr>
                </a:tc>
                <a:tc vMerge="1">
                  <a:txBody>
                    <a:bodyPr/>
                    <a:lstStyle/>
                    <a:p>
                      <a:endParaRPr lang="it-IT"/>
                    </a:p>
                  </a:txBody>
                  <a:tcPr/>
                </a:tc>
              </a:tr>
              <a:tr h="232041">
                <a:tc rowSpan="3">
                  <a:txBody>
                    <a:bodyPr/>
                    <a:lstStyle/>
                    <a:p>
                      <a:pPr algn="ctr" rtl="0" fontAlgn="ctr"/>
                      <a:r>
                        <a:rPr lang="it-IT" sz="900" b="1" u="none" strike="noStrike" dirty="0">
                          <a:solidFill>
                            <a:schemeClr val="tx1"/>
                          </a:solidFill>
                          <a:effectLst/>
                        </a:rPr>
                        <a:t>a/b) Innalzare il livello di tutela ambientale dell’impresa proponente oltre le soglie fissate dalla normativa comunitaria vigente o in assenza di specifica normativa comunitaria</a:t>
                      </a:r>
                      <a:endParaRPr lang="it-IT" sz="900" b="1" i="0" u="none" strike="noStrike" dirty="0">
                        <a:solidFill>
                          <a:schemeClr val="tx1"/>
                        </a:solidFill>
                        <a:effectLst/>
                        <a:latin typeface="Calibri"/>
                      </a:endParaRPr>
                    </a:p>
                  </a:txBody>
                  <a:tcPr marL="7921" marR="7921" marT="7921" marB="0" anchor="ctr">
                    <a:solidFill>
                      <a:schemeClr val="accent3">
                        <a:lumMod val="85000"/>
                      </a:schemeClr>
                    </a:solidFill>
                  </a:tcPr>
                </a:tc>
                <a:tc>
                  <a:txBody>
                    <a:bodyPr/>
                    <a:lstStyle/>
                    <a:p>
                      <a:pPr algn="ctr" rtl="0" fontAlgn="ctr"/>
                      <a:r>
                        <a:rPr lang="it-IT" sz="800" u="none" strike="noStrike" dirty="0">
                          <a:effectLst/>
                        </a:rPr>
                        <a:t>P.I.</a:t>
                      </a:r>
                      <a:endParaRPr lang="it-IT" sz="800" b="0" i="0" u="none" strike="noStrike" dirty="0">
                        <a:solidFill>
                          <a:srgbClr val="000000"/>
                        </a:solidFill>
                        <a:effectLst/>
                        <a:latin typeface="Arial"/>
                      </a:endParaRPr>
                    </a:p>
                  </a:txBody>
                  <a:tcPr marL="7921" marR="7921" marT="7921" marB="0" anchor="ctr"/>
                </a:tc>
                <a:tc>
                  <a:txBody>
                    <a:bodyPr/>
                    <a:lstStyle/>
                    <a:p>
                      <a:pPr algn="ctr" rtl="0" fontAlgn="ctr"/>
                      <a:r>
                        <a:rPr lang="it-IT" sz="700" u="none" strike="noStrike">
                          <a:effectLst/>
                        </a:rPr>
                        <a:t>75</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65</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60</a:t>
                      </a:r>
                      <a:endParaRPr lang="it-IT" sz="700" b="0" i="0" u="none" strike="noStrike">
                        <a:solidFill>
                          <a:srgbClr val="000000"/>
                        </a:solidFill>
                        <a:effectLst/>
                        <a:latin typeface="Arial"/>
                      </a:endParaRPr>
                    </a:p>
                  </a:txBody>
                  <a:tcPr marL="7921" marR="7921" marT="7921" marB="0" anchor="ctr"/>
                </a:tc>
                <a:tc rowSpan="3">
                  <a:txBody>
                    <a:bodyPr/>
                    <a:lstStyle/>
                    <a:p>
                      <a:pPr algn="ctr" rtl="0" fontAlgn="ctr"/>
                      <a:r>
                        <a:rPr lang="it-IT" sz="700" u="none" strike="noStrike">
                          <a:effectLst/>
                        </a:rPr>
                        <a:t>Art. 36</a:t>
                      </a:r>
                      <a:endParaRPr lang="it-IT" sz="700" b="0" i="0" u="none" strike="noStrike">
                        <a:solidFill>
                          <a:srgbClr val="000000"/>
                        </a:solidFill>
                        <a:effectLst/>
                        <a:latin typeface="Arial"/>
                      </a:endParaRPr>
                    </a:p>
                  </a:txBody>
                  <a:tcPr marL="7921" marR="7921" marT="7921" marB="0" anchor="ctr"/>
                </a:tc>
              </a:tr>
              <a:tr h="232041">
                <a:tc vMerge="1">
                  <a:txBody>
                    <a:bodyPr/>
                    <a:lstStyle/>
                    <a:p>
                      <a:endParaRPr lang="it-IT"/>
                    </a:p>
                  </a:txBody>
                  <a:tcPr/>
                </a:tc>
                <a:tc>
                  <a:txBody>
                    <a:bodyPr/>
                    <a:lstStyle/>
                    <a:p>
                      <a:pPr algn="ctr" rtl="0" fontAlgn="ctr"/>
                      <a:r>
                        <a:rPr lang="it-IT" sz="800" u="none" strike="noStrike">
                          <a:effectLst/>
                        </a:rPr>
                        <a:t>M. I.</a:t>
                      </a:r>
                      <a:endParaRPr lang="it-IT" sz="8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65</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55</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50</a:t>
                      </a:r>
                      <a:endParaRPr lang="it-IT" sz="700" b="0" i="0" u="none" strike="noStrike">
                        <a:solidFill>
                          <a:srgbClr val="000000"/>
                        </a:solidFill>
                        <a:effectLst/>
                        <a:latin typeface="Arial"/>
                      </a:endParaRPr>
                    </a:p>
                  </a:txBody>
                  <a:tcPr marL="7921" marR="7921" marT="7921" marB="0" anchor="ctr"/>
                </a:tc>
                <a:tc vMerge="1">
                  <a:txBody>
                    <a:bodyPr/>
                    <a:lstStyle/>
                    <a:p>
                      <a:endParaRPr lang="it-IT"/>
                    </a:p>
                  </a:txBody>
                  <a:tcPr/>
                </a:tc>
              </a:tr>
              <a:tr h="232041">
                <a:tc vMerge="1">
                  <a:txBody>
                    <a:bodyPr/>
                    <a:lstStyle/>
                    <a:p>
                      <a:endParaRPr lang="it-IT"/>
                    </a:p>
                  </a:txBody>
                  <a:tcPr/>
                </a:tc>
                <a:tc>
                  <a:txBody>
                    <a:bodyPr/>
                    <a:lstStyle/>
                    <a:p>
                      <a:pPr algn="ctr" rtl="0" fontAlgn="ctr"/>
                      <a:r>
                        <a:rPr lang="it-IT" sz="800" u="none" strike="noStrike">
                          <a:effectLst/>
                        </a:rPr>
                        <a:t>G. I.</a:t>
                      </a:r>
                      <a:endParaRPr lang="it-IT" sz="8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55</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45</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40</a:t>
                      </a:r>
                      <a:endParaRPr lang="it-IT" sz="700" b="0" i="0" u="none" strike="noStrike">
                        <a:solidFill>
                          <a:srgbClr val="000000"/>
                        </a:solidFill>
                        <a:effectLst/>
                        <a:latin typeface="Arial"/>
                      </a:endParaRPr>
                    </a:p>
                  </a:txBody>
                  <a:tcPr marL="7921" marR="7921" marT="7921" marB="0" anchor="ctr"/>
                </a:tc>
                <a:tc vMerge="1">
                  <a:txBody>
                    <a:bodyPr/>
                    <a:lstStyle/>
                    <a:p>
                      <a:endParaRPr lang="it-IT"/>
                    </a:p>
                  </a:txBody>
                  <a:tcPr/>
                </a:tc>
              </a:tr>
              <a:tr h="299997">
                <a:tc rowSpan="4">
                  <a:txBody>
                    <a:bodyPr/>
                    <a:lstStyle/>
                    <a:p>
                      <a:pPr algn="ctr" rtl="0" fontAlgn="ctr"/>
                      <a:r>
                        <a:rPr lang="it-IT" sz="900" b="1" u="none" strike="noStrike" dirty="0">
                          <a:solidFill>
                            <a:schemeClr val="tx1"/>
                          </a:solidFill>
                          <a:effectLst/>
                        </a:rPr>
                        <a:t>c) Anticipare l’adeguamento a nuove norme dell’unione, non ancora in vigore, che innalzano il livello di tutela ambientale</a:t>
                      </a:r>
                      <a:endParaRPr lang="it-IT" sz="900" b="1" i="0" u="none" strike="noStrike" dirty="0">
                        <a:solidFill>
                          <a:schemeClr val="tx1"/>
                        </a:solidFill>
                        <a:effectLst/>
                        <a:latin typeface="Calibri"/>
                      </a:endParaRPr>
                    </a:p>
                  </a:txBody>
                  <a:tcPr marL="7921" marR="7921" marT="7921" marB="0" anchor="ctr">
                    <a:solidFill>
                      <a:schemeClr val="accent3">
                        <a:lumMod val="85000"/>
                      </a:schemeClr>
                    </a:solidFill>
                  </a:tcPr>
                </a:tc>
                <a:tc>
                  <a:txBody>
                    <a:bodyPr/>
                    <a:lstStyle/>
                    <a:p>
                      <a:pPr algn="ctr" rtl="0" fontAlgn="ctr"/>
                      <a:r>
                        <a:rPr lang="it-IT" sz="900" u="none" strike="noStrike">
                          <a:effectLst/>
                        </a:rPr>
                        <a:t>P.I.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Da 30 a 35*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Da 20 a 25*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Da 15 a 20*</a:t>
                      </a:r>
                      <a:endParaRPr lang="it-IT" sz="900" b="0" i="0" u="none" strike="noStrike">
                        <a:solidFill>
                          <a:srgbClr val="000000"/>
                        </a:solidFill>
                        <a:effectLst/>
                        <a:latin typeface="Calibri"/>
                      </a:endParaRPr>
                    </a:p>
                  </a:txBody>
                  <a:tcPr marL="7921" marR="7921" marT="7921" marB="0" anchor="ctr"/>
                </a:tc>
                <a:tc rowSpan="4">
                  <a:txBody>
                    <a:bodyPr/>
                    <a:lstStyle/>
                    <a:p>
                      <a:pPr algn="ctr" rtl="0" fontAlgn="ctr"/>
                      <a:r>
                        <a:rPr lang="it-IT" sz="700" u="none" strike="noStrike">
                          <a:effectLst/>
                        </a:rPr>
                        <a:t>Art. 37</a:t>
                      </a:r>
                      <a:endParaRPr lang="it-IT" sz="700" b="0" i="0" u="none" strike="noStrike">
                        <a:solidFill>
                          <a:srgbClr val="000000"/>
                        </a:solidFill>
                        <a:effectLst/>
                        <a:latin typeface="Arial"/>
                      </a:endParaRPr>
                    </a:p>
                  </a:txBody>
                  <a:tcPr marL="7921" marR="7921" marT="7921" marB="0" anchor="ctr"/>
                </a:tc>
              </a:tr>
              <a:tr h="295295">
                <a:tc vMerge="1">
                  <a:txBody>
                    <a:bodyPr/>
                    <a:lstStyle/>
                    <a:p>
                      <a:endParaRPr lang="it-IT"/>
                    </a:p>
                  </a:txBody>
                  <a:tcPr/>
                </a:tc>
                <a:tc>
                  <a:txBody>
                    <a:bodyPr/>
                    <a:lstStyle/>
                    <a:p>
                      <a:pPr algn="ctr" rtl="0" fontAlgn="ctr"/>
                      <a:r>
                        <a:rPr lang="it-IT" sz="900" u="none" strike="noStrike">
                          <a:effectLst/>
                        </a:rPr>
                        <a:t>M. 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da 25 a 30*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da 15 a 20*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da 10 a 15*</a:t>
                      </a:r>
                      <a:endParaRPr lang="it-IT" sz="900" b="0" i="0" u="none" strike="noStrike">
                        <a:solidFill>
                          <a:srgbClr val="000000"/>
                        </a:solidFill>
                        <a:effectLst/>
                        <a:latin typeface="Calibri"/>
                      </a:endParaRPr>
                    </a:p>
                  </a:txBody>
                  <a:tcPr marL="7921" marR="7921" marT="7921" marB="0" anchor="ctr"/>
                </a:tc>
                <a:tc vMerge="1">
                  <a:txBody>
                    <a:bodyPr/>
                    <a:lstStyle/>
                    <a:p>
                      <a:endParaRPr lang="it-IT"/>
                    </a:p>
                  </a:txBody>
                  <a:tcPr/>
                </a:tc>
              </a:tr>
              <a:tr h="295295">
                <a:tc vMerge="1">
                  <a:txBody>
                    <a:bodyPr/>
                    <a:lstStyle/>
                    <a:p>
                      <a:endParaRPr lang="it-IT"/>
                    </a:p>
                  </a:txBody>
                  <a:tcPr/>
                </a:tc>
                <a:tc>
                  <a:txBody>
                    <a:bodyPr/>
                    <a:lstStyle/>
                    <a:p>
                      <a:pPr algn="ctr" rtl="0" fontAlgn="ctr"/>
                      <a:r>
                        <a:rPr lang="it-IT" sz="900" u="none" strike="noStrike">
                          <a:effectLst/>
                        </a:rPr>
                        <a:t>G. 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Da 20 a 25*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Da 10 a 15*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Da 5 a 10*</a:t>
                      </a:r>
                      <a:endParaRPr lang="it-IT" sz="900" b="0" i="0" u="none" strike="noStrike">
                        <a:solidFill>
                          <a:srgbClr val="000000"/>
                        </a:solidFill>
                        <a:effectLst/>
                        <a:latin typeface="Calibri"/>
                      </a:endParaRPr>
                    </a:p>
                  </a:txBody>
                  <a:tcPr marL="7921" marR="7921" marT="7921" marB="0" anchor="ctr"/>
                </a:tc>
                <a:tc vMerge="1">
                  <a:txBody>
                    <a:bodyPr/>
                    <a:lstStyle/>
                    <a:p>
                      <a:endParaRPr lang="it-IT"/>
                    </a:p>
                  </a:txBody>
                  <a:tcPr/>
                </a:tc>
              </a:tr>
              <a:tr h="389499">
                <a:tc vMerge="1">
                  <a:txBody>
                    <a:bodyPr/>
                    <a:lstStyle/>
                    <a:p>
                      <a:endParaRPr lang="it-IT"/>
                    </a:p>
                  </a:txBody>
                  <a:tcPr/>
                </a:tc>
                <a:tc gridSpan="4">
                  <a:txBody>
                    <a:bodyPr/>
                    <a:lstStyle/>
                    <a:p>
                      <a:pPr algn="ctr" rtl="0" fontAlgn="ctr"/>
                      <a:r>
                        <a:rPr lang="it-IT" sz="700" u="none" strike="noStrike">
                          <a:effectLst/>
                        </a:rPr>
                        <a:t>* Si applica il valore maggiore se l'investimento è effettuato e ultimato più di tre anni prima della data di entrata in vigore della nuova norma dell'Unione  </a:t>
                      </a:r>
                      <a:endParaRPr lang="it-IT" sz="700" b="0" i="0" u="none" strike="noStrike">
                        <a:solidFill>
                          <a:srgbClr val="000000"/>
                        </a:solidFill>
                        <a:effectLst/>
                        <a:latin typeface="Calibri"/>
                      </a:endParaRPr>
                    </a:p>
                  </a:txBody>
                  <a:tcPr marL="7921" marR="7921" marT="7921" marB="0" anchor="ctr"/>
                </a:tc>
                <a:tc hMerge="1">
                  <a:txBody>
                    <a:bodyPr/>
                    <a:lstStyle/>
                    <a:p>
                      <a:endParaRPr lang="it-IT"/>
                    </a:p>
                  </a:txBody>
                  <a:tcPr/>
                </a:tc>
                <a:tc hMerge="1">
                  <a:txBody>
                    <a:bodyPr/>
                    <a:lstStyle/>
                    <a:p>
                      <a:endParaRPr lang="it-IT"/>
                    </a:p>
                  </a:txBody>
                  <a:tcPr/>
                </a:tc>
                <a:tc hMerge="1">
                  <a:txBody>
                    <a:bodyPr/>
                    <a:lstStyle/>
                    <a:p>
                      <a:endParaRPr lang="it-IT"/>
                    </a:p>
                  </a:txBody>
                  <a:tcPr/>
                </a:tc>
                <a:tc vMerge="1">
                  <a:txBody>
                    <a:bodyPr/>
                    <a:lstStyle/>
                    <a:p>
                      <a:endParaRPr lang="it-IT"/>
                    </a:p>
                  </a:txBody>
                  <a:tcPr/>
                </a:tc>
              </a:tr>
              <a:tr h="232041">
                <a:tc rowSpan="3">
                  <a:txBody>
                    <a:bodyPr/>
                    <a:lstStyle/>
                    <a:p>
                      <a:pPr algn="ctr" rtl="0" fontAlgn="ctr"/>
                      <a:r>
                        <a:rPr lang="it-IT" sz="900" b="1" u="none" strike="noStrike" dirty="0">
                          <a:solidFill>
                            <a:schemeClr val="tx1"/>
                          </a:solidFill>
                          <a:effectLst/>
                        </a:rPr>
                        <a:t>d) Consentire maggiore efficienza energetica</a:t>
                      </a:r>
                      <a:endParaRPr lang="it-IT" sz="900" b="1" i="0" u="none" strike="noStrike" dirty="0">
                        <a:solidFill>
                          <a:schemeClr val="tx1"/>
                        </a:solidFill>
                        <a:effectLst/>
                        <a:latin typeface="Calibri"/>
                      </a:endParaRPr>
                    </a:p>
                  </a:txBody>
                  <a:tcPr marL="7921" marR="7921" marT="7921" marB="0" anchor="ctr">
                    <a:solidFill>
                      <a:schemeClr val="accent3">
                        <a:lumMod val="85000"/>
                      </a:schemeClr>
                    </a:solidFill>
                  </a:tcPr>
                </a:tc>
                <a:tc>
                  <a:txBody>
                    <a:bodyPr/>
                    <a:lstStyle/>
                    <a:p>
                      <a:pPr algn="ctr" rtl="0" fontAlgn="ctr"/>
                      <a:r>
                        <a:rPr lang="it-IT" sz="900" u="none" strike="noStrike">
                          <a:effectLst/>
                        </a:rPr>
                        <a:t>P.I.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65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55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50</a:t>
                      </a:r>
                      <a:endParaRPr lang="it-IT" sz="900" b="0" i="0" u="none" strike="noStrike">
                        <a:solidFill>
                          <a:srgbClr val="000000"/>
                        </a:solidFill>
                        <a:effectLst/>
                        <a:latin typeface="Calibri"/>
                      </a:endParaRPr>
                    </a:p>
                  </a:txBody>
                  <a:tcPr marL="7921" marR="7921" marT="7921" marB="0" anchor="ctr"/>
                </a:tc>
                <a:tc rowSpan="3">
                  <a:txBody>
                    <a:bodyPr/>
                    <a:lstStyle/>
                    <a:p>
                      <a:pPr algn="ctr" rtl="0" fontAlgn="ctr"/>
                      <a:r>
                        <a:rPr lang="it-IT" sz="700" u="none" strike="noStrike">
                          <a:effectLst/>
                        </a:rPr>
                        <a:t>Art. 38</a:t>
                      </a:r>
                      <a:endParaRPr lang="it-IT" sz="700" b="0" i="0" u="none" strike="noStrike">
                        <a:solidFill>
                          <a:srgbClr val="000000"/>
                        </a:solidFill>
                        <a:effectLst/>
                        <a:latin typeface="Arial"/>
                      </a:endParaRPr>
                    </a:p>
                  </a:txBody>
                  <a:tcPr marL="7921" marR="7921" marT="7921" marB="0" anchor="ctr"/>
                </a:tc>
              </a:tr>
              <a:tr h="232041">
                <a:tc vMerge="1">
                  <a:txBody>
                    <a:bodyPr/>
                    <a:lstStyle/>
                    <a:p>
                      <a:endParaRPr lang="it-IT"/>
                    </a:p>
                  </a:txBody>
                  <a:tcPr/>
                </a:tc>
                <a:tc>
                  <a:txBody>
                    <a:bodyPr/>
                    <a:lstStyle/>
                    <a:p>
                      <a:pPr algn="ctr" rtl="0" fontAlgn="ctr"/>
                      <a:r>
                        <a:rPr lang="it-IT" sz="900" u="none" strike="noStrike">
                          <a:effectLst/>
                        </a:rPr>
                        <a:t>M. 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55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45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40</a:t>
                      </a:r>
                      <a:endParaRPr lang="it-IT" sz="900" b="0" i="0" u="none" strike="noStrike">
                        <a:solidFill>
                          <a:srgbClr val="000000"/>
                        </a:solidFill>
                        <a:effectLst/>
                        <a:latin typeface="Calibri"/>
                      </a:endParaRPr>
                    </a:p>
                  </a:txBody>
                  <a:tcPr marL="7921" marR="7921" marT="7921" marB="0" anchor="ctr"/>
                </a:tc>
                <a:tc vMerge="1">
                  <a:txBody>
                    <a:bodyPr/>
                    <a:lstStyle/>
                    <a:p>
                      <a:endParaRPr lang="it-IT"/>
                    </a:p>
                  </a:txBody>
                  <a:tcPr/>
                </a:tc>
              </a:tr>
              <a:tr h="232041">
                <a:tc vMerge="1">
                  <a:txBody>
                    <a:bodyPr/>
                    <a:lstStyle/>
                    <a:p>
                      <a:endParaRPr lang="it-IT"/>
                    </a:p>
                  </a:txBody>
                  <a:tcPr/>
                </a:tc>
                <a:tc>
                  <a:txBody>
                    <a:bodyPr/>
                    <a:lstStyle/>
                    <a:p>
                      <a:pPr algn="ctr" rtl="0" fontAlgn="ctr"/>
                      <a:r>
                        <a:rPr lang="it-IT" sz="900" u="none" strike="noStrike">
                          <a:effectLst/>
                        </a:rPr>
                        <a:t>G. 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45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35</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30</a:t>
                      </a:r>
                      <a:endParaRPr lang="it-IT" sz="900" b="0" i="0" u="none" strike="noStrike">
                        <a:solidFill>
                          <a:srgbClr val="000000"/>
                        </a:solidFill>
                        <a:effectLst/>
                        <a:latin typeface="Calibri"/>
                      </a:endParaRPr>
                    </a:p>
                  </a:txBody>
                  <a:tcPr marL="7921" marR="7921" marT="7921" marB="0" anchor="ctr"/>
                </a:tc>
                <a:tc vMerge="1">
                  <a:txBody>
                    <a:bodyPr/>
                    <a:lstStyle/>
                    <a:p>
                      <a:endParaRPr lang="it-IT"/>
                    </a:p>
                  </a:txBody>
                  <a:tcPr/>
                </a:tc>
              </a:tr>
              <a:tr h="232041">
                <a:tc rowSpan="3">
                  <a:txBody>
                    <a:bodyPr/>
                    <a:lstStyle/>
                    <a:p>
                      <a:pPr algn="ctr" rtl="0" fontAlgn="ctr"/>
                      <a:r>
                        <a:rPr lang="it-IT" sz="900" b="1" u="none" strike="noStrike" dirty="0">
                          <a:solidFill>
                            <a:schemeClr val="tx1"/>
                          </a:solidFill>
                          <a:effectLst/>
                        </a:rPr>
                        <a:t>e) realizzare impianti di cogenerazione ad alto rendimento</a:t>
                      </a:r>
                      <a:endParaRPr lang="it-IT" sz="900" b="1" i="0" u="none" strike="noStrike" dirty="0">
                        <a:solidFill>
                          <a:schemeClr val="tx1"/>
                        </a:solidFill>
                        <a:effectLst/>
                        <a:latin typeface="Calibri"/>
                      </a:endParaRPr>
                    </a:p>
                  </a:txBody>
                  <a:tcPr marL="7921" marR="7921" marT="7921" marB="0" anchor="ctr">
                    <a:solidFill>
                      <a:schemeClr val="accent3">
                        <a:lumMod val="85000"/>
                      </a:schemeClr>
                    </a:solidFill>
                  </a:tcPr>
                </a:tc>
                <a:tc>
                  <a:txBody>
                    <a:bodyPr/>
                    <a:lstStyle/>
                    <a:p>
                      <a:pPr algn="ctr" rtl="0" fontAlgn="ctr"/>
                      <a:r>
                        <a:rPr lang="it-IT" sz="800" u="none" strike="noStrike">
                          <a:effectLst/>
                        </a:rPr>
                        <a:t>P.I.</a:t>
                      </a:r>
                      <a:endParaRPr lang="it-IT" sz="8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80</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70</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65</a:t>
                      </a:r>
                      <a:endParaRPr lang="it-IT" sz="700" b="0" i="0" u="none" strike="noStrike">
                        <a:solidFill>
                          <a:srgbClr val="000000"/>
                        </a:solidFill>
                        <a:effectLst/>
                        <a:latin typeface="Arial"/>
                      </a:endParaRPr>
                    </a:p>
                  </a:txBody>
                  <a:tcPr marL="7921" marR="7921" marT="7921" marB="0" anchor="ctr"/>
                </a:tc>
                <a:tc rowSpan="3">
                  <a:txBody>
                    <a:bodyPr/>
                    <a:lstStyle/>
                    <a:p>
                      <a:pPr algn="ctr" rtl="0" fontAlgn="ctr"/>
                      <a:r>
                        <a:rPr lang="it-IT" sz="700" u="none" strike="noStrike">
                          <a:effectLst/>
                        </a:rPr>
                        <a:t>Art. 40</a:t>
                      </a:r>
                      <a:endParaRPr lang="it-IT" sz="700" b="0" i="0" u="none" strike="noStrike">
                        <a:solidFill>
                          <a:srgbClr val="000000"/>
                        </a:solidFill>
                        <a:effectLst/>
                        <a:latin typeface="Arial"/>
                      </a:endParaRPr>
                    </a:p>
                  </a:txBody>
                  <a:tcPr marL="7921" marR="7921" marT="7921" marB="0" anchor="ctr"/>
                </a:tc>
              </a:tr>
              <a:tr h="232041">
                <a:tc vMerge="1">
                  <a:txBody>
                    <a:bodyPr/>
                    <a:lstStyle/>
                    <a:p>
                      <a:endParaRPr lang="it-IT"/>
                    </a:p>
                  </a:txBody>
                  <a:tcPr/>
                </a:tc>
                <a:tc>
                  <a:txBody>
                    <a:bodyPr/>
                    <a:lstStyle/>
                    <a:p>
                      <a:pPr algn="ctr" rtl="0" fontAlgn="ctr"/>
                      <a:r>
                        <a:rPr lang="it-IT" sz="800" u="none" strike="noStrike">
                          <a:effectLst/>
                        </a:rPr>
                        <a:t>M. I.</a:t>
                      </a:r>
                      <a:endParaRPr lang="it-IT" sz="8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70</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60</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55</a:t>
                      </a:r>
                      <a:endParaRPr lang="it-IT" sz="700" b="0" i="0" u="none" strike="noStrike">
                        <a:solidFill>
                          <a:srgbClr val="000000"/>
                        </a:solidFill>
                        <a:effectLst/>
                        <a:latin typeface="Arial"/>
                      </a:endParaRPr>
                    </a:p>
                  </a:txBody>
                  <a:tcPr marL="7921" marR="7921" marT="7921" marB="0" anchor="ctr"/>
                </a:tc>
                <a:tc vMerge="1">
                  <a:txBody>
                    <a:bodyPr/>
                    <a:lstStyle/>
                    <a:p>
                      <a:endParaRPr lang="it-IT"/>
                    </a:p>
                  </a:txBody>
                  <a:tcPr/>
                </a:tc>
              </a:tr>
              <a:tr h="232041">
                <a:tc vMerge="1">
                  <a:txBody>
                    <a:bodyPr/>
                    <a:lstStyle/>
                    <a:p>
                      <a:endParaRPr lang="it-IT"/>
                    </a:p>
                  </a:txBody>
                  <a:tcPr/>
                </a:tc>
                <a:tc>
                  <a:txBody>
                    <a:bodyPr/>
                    <a:lstStyle/>
                    <a:p>
                      <a:pPr algn="ctr" rtl="0" fontAlgn="ctr"/>
                      <a:r>
                        <a:rPr lang="it-IT" sz="800" u="none" strike="noStrike">
                          <a:effectLst/>
                        </a:rPr>
                        <a:t>G. I.</a:t>
                      </a:r>
                      <a:endParaRPr lang="it-IT" sz="8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60</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50</a:t>
                      </a:r>
                      <a:endParaRPr lang="it-IT" sz="700" b="0" i="0" u="none" strike="noStrike">
                        <a:solidFill>
                          <a:srgbClr val="000000"/>
                        </a:solidFill>
                        <a:effectLst/>
                        <a:latin typeface="Arial"/>
                      </a:endParaRPr>
                    </a:p>
                  </a:txBody>
                  <a:tcPr marL="7921" marR="7921" marT="7921" marB="0" anchor="ctr"/>
                </a:tc>
                <a:tc>
                  <a:txBody>
                    <a:bodyPr/>
                    <a:lstStyle/>
                    <a:p>
                      <a:pPr algn="ctr" rtl="0" fontAlgn="ctr"/>
                      <a:r>
                        <a:rPr lang="it-IT" sz="700" u="none" strike="noStrike">
                          <a:effectLst/>
                        </a:rPr>
                        <a:t>45</a:t>
                      </a:r>
                      <a:endParaRPr lang="it-IT" sz="700" b="0" i="0" u="none" strike="noStrike">
                        <a:solidFill>
                          <a:srgbClr val="000000"/>
                        </a:solidFill>
                        <a:effectLst/>
                        <a:latin typeface="Arial"/>
                      </a:endParaRPr>
                    </a:p>
                  </a:txBody>
                  <a:tcPr marL="7921" marR="7921" marT="7921" marB="0" anchor="ctr"/>
                </a:tc>
                <a:tc vMerge="1">
                  <a:txBody>
                    <a:bodyPr/>
                    <a:lstStyle/>
                    <a:p>
                      <a:endParaRPr lang="it-IT"/>
                    </a:p>
                  </a:txBody>
                  <a:tcPr/>
                </a:tc>
              </a:tr>
              <a:tr h="232041">
                <a:tc rowSpan="3">
                  <a:txBody>
                    <a:bodyPr/>
                    <a:lstStyle/>
                    <a:p>
                      <a:pPr algn="ctr" rtl="0" fontAlgn="ctr"/>
                      <a:r>
                        <a:rPr lang="it-IT" sz="900" b="1" u="none" strike="noStrike" dirty="0">
                          <a:solidFill>
                            <a:schemeClr val="tx1"/>
                          </a:solidFill>
                          <a:effectLst/>
                        </a:rPr>
                        <a:t>f) realizzare attività di riciclaggio e riutilizzo di rifiuti (limitatamente ai rifiuti speciali di origine industriale e commerciale)</a:t>
                      </a:r>
                      <a:endParaRPr lang="it-IT" sz="900" b="1" i="0" u="none" strike="noStrike" dirty="0">
                        <a:solidFill>
                          <a:schemeClr val="tx1"/>
                        </a:solidFill>
                        <a:effectLst/>
                        <a:latin typeface="Calibri"/>
                      </a:endParaRPr>
                    </a:p>
                  </a:txBody>
                  <a:tcPr marL="7921" marR="7921" marT="7921" marB="0" anchor="ctr">
                    <a:solidFill>
                      <a:schemeClr val="accent3">
                        <a:lumMod val="85000"/>
                      </a:schemeClr>
                    </a:solidFill>
                  </a:tcPr>
                </a:tc>
                <a:tc>
                  <a:txBody>
                    <a:bodyPr/>
                    <a:lstStyle/>
                    <a:p>
                      <a:pPr algn="ctr" rtl="0" fontAlgn="ctr"/>
                      <a:r>
                        <a:rPr lang="it-IT" sz="900" u="none" strike="noStrike">
                          <a:effectLst/>
                        </a:rPr>
                        <a:t>P.I.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70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60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55</a:t>
                      </a:r>
                      <a:endParaRPr lang="it-IT" sz="900" b="0" i="0" u="none" strike="noStrike">
                        <a:solidFill>
                          <a:srgbClr val="000000"/>
                        </a:solidFill>
                        <a:effectLst/>
                        <a:latin typeface="Calibri"/>
                      </a:endParaRPr>
                    </a:p>
                  </a:txBody>
                  <a:tcPr marL="7921" marR="7921" marT="7921" marB="0" anchor="ctr"/>
                </a:tc>
                <a:tc rowSpan="3">
                  <a:txBody>
                    <a:bodyPr/>
                    <a:lstStyle/>
                    <a:p>
                      <a:pPr algn="ctr" rtl="0" fontAlgn="ctr"/>
                      <a:r>
                        <a:rPr lang="it-IT" sz="700" u="none" strike="noStrike">
                          <a:effectLst/>
                        </a:rPr>
                        <a:t>Art. 47</a:t>
                      </a:r>
                      <a:endParaRPr lang="it-IT" sz="700" b="0" i="0" u="none" strike="noStrike">
                        <a:solidFill>
                          <a:srgbClr val="000000"/>
                        </a:solidFill>
                        <a:effectLst/>
                        <a:latin typeface="Arial"/>
                      </a:endParaRPr>
                    </a:p>
                  </a:txBody>
                  <a:tcPr marL="7921" marR="7921" marT="7921" marB="0" anchor="ctr"/>
                </a:tc>
              </a:tr>
              <a:tr h="232041">
                <a:tc vMerge="1">
                  <a:txBody>
                    <a:bodyPr/>
                    <a:lstStyle/>
                    <a:p>
                      <a:endParaRPr lang="it-IT"/>
                    </a:p>
                  </a:txBody>
                  <a:tcPr/>
                </a:tc>
                <a:tc>
                  <a:txBody>
                    <a:bodyPr/>
                    <a:lstStyle/>
                    <a:p>
                      <a:pPr algn="ctr" rtl="0" fontAlgn="ctr"/>
                      <a:r>
                        <a:rPr lang="it-IT" sz="900" u="none" strike="noStrike">
                          <a:effectLst/>
                        </a:rPr>
                        <a:t>M. 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60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50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45</a:t>
                      </a:r>
                      <a:endParaRPr lang="it-IT" sz="900" b="0" i="0" u="none" strike="noStrike">
                        <a:solidFill>
                          <a:srgbClr val="000000"/>
                        </a:solidFill>
                        <a:effectLst/>
                        <a:latin typeface="Calibri"/>
                      </a:endParaRPr>
                    </a:p>
                  </a:txBody>
                  <a:tcPr marL="7921" marR="7921" marT="7921" marB="0" anchor="ctr"/>
                </a:tc>
                <a:tc vMerge="1">
                  <a:txBody>
                    <a:bodyPr/>
                    <a:lstStyle/>
                    <a:p>
                      <a:endParaRPr lang="it-IT"/>
                    </a:p>
                  </a:txBody>
                  <a:tcPr/>
                </a:tc>
              </a:tr>
              <a:tr h="232041">
                <a:tc vMerge="1">
                  <a:txBody>
                    <a:bodyPr/>
                    <a:lstStyle/>
                    <a:p>
                      <a:endParaRPr lang="it-IT"/>
                    </a:p>
                  </a:txBody>
                  <a:tcPr/>
                </a:tc>
                <a:tc>
                  <a:txBody>
                    <a:bodyPr/>
                    <a:lstStyle/>
                    <a:p>
                      <a:pPr algn="ctr" rtl="0" fontAlgn="ctr"/>
                      <a:r>
                        <a:rPr lang="it-IT" sz="900" u="none" strike="noStrike">
                          <a:effectLst/>
                        </a:rPr>
                        <a:t>G. I.</a:t>
                      </a:r>
                      <a:endParaRPr lang="it-IT" sz="900" b="0" i="0" u="none" strike="noStrike">
                        <a:solidFill>
                          <a:srgbClr val="000000"/>
                        </a:solidFill>
                        <a:effectLst/>
                        <a:latin typeface="Arial"/>
                      </a:endParaRPr>
                    </a:p>
                  </a:txBody>
                  <a:tcPr marL="7921" marR="7921" marT="7921" marB="0" anchor="ctr"/>
                </a:tc>
                <a:tc>
                  <a:txBody>
                    <a:bodyPr/>
                    <a:lstStyle/>
                    <a:p>
                      <a:pPr algn="ctr" rtl="0" fontAlgn="ctr"/>
                      <a:r>
                        <a:rPr lang="it-IT" sz="900" u="none" strike="noStrike">
                          <a:effectLst/>
                        </a:rPr>
                        <a:t>50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a:effectLst/>
                        </a:rPr>
                        <a:t>40</a:t>
                      </a:r>
                      <a:endParaRPr lang="it-IT" sz="900" b="0" i="0" u="none" strike="noStrike">
                        <a:solidFill>
                          <a:srgbClr val="000000"/>
                        </a:solidFill>
                        <a:effectLst/>
                        <a:latin typeface="Calibri"/>
                      </a:endParaRPr>
                    </a:p>
                  </a:txBody>
                  <a:tcPr marL="7921" marR="7921" marT="7921" marB="0" anchor="ctr"/>
                </a:tc>
                <a:tc>
                  <a:txBody>
                    <a:bodyPr/>
                    <a:lstStyle/>
                    <a:p>
                      <a:pPr algn="ctr" rtl="0" fontAlgn="ctr"/>
                      <a:r>
                        <a:rPr lang="it-IT" sz="900" u="none" strike="noStrike" dirty="0">
                          <a:effectLst/>
                        </a:rPr>
                        <a:t>35</a:t>
                      </a:r>
                      <a:endParaRPr lang="it-IT" sz="900" b="0" i="0" u="none" strike="noStrike" dirty="0">
                        <a:solidFill>
                          <a:srgbClr val="000000"/>
                        </a:solidFill>
                        <a:effectLst/>
                        <a:latin typeface="Calibri"/>
                      </a:endParaRPr>
                    </a:p>
                  </a:txBody>
                  <a:tcPr marL="7921" marR="7921" marT="7921" marB="0" anchor="ctr"/>
                </a:tc>
                <a:tc vMerge="1">
                  <a:txBody>
                    <a:bodyPr/>
                    <a:lstStyle/>
                    <a:p>
                      <a:endParaRPr lang="it-IT"/>
                    </a:p>
                  </a:txBody>
                  <a:tcPr/>
                </a:tc>
              </a:tr>
            </a:tbl>
          </a:graphicData>
        </a:graphic>
      </p:graphicFrame>
    </p:spTree>
    <p:extLst>
      <p:ext uri="{BB962C8B-B14F-4D97-AF65-F5344CB8AC3E}">
        <p14:creationId xmlns:p14="http://schemas.microsoft.com/office/powerpoint/2010/main" val="2205642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251520" y="908720"/>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Agevolazioni Progetti di ricerca sviluppo e Innovazione 	</a:t>
            </a:r>
            <a:endParaRPr lang="it-IT" altLang="it-IT" dirty="0" smtClean="0">
              <a:solidFill>
                <a:srgbClr val="FF3399"/>
              </a:solidFill>
            </a:endParaRPr>
          </a:p>
        </p:txBody>
      </p:sp>
      <p:graphicFrame>
        <p:nvGraphicFramePr>
          <p:cNvPr id="2" name="Tabella 1"/>
          <p:cNvGraphicFramePr>
            <a:graphicFrameLocks noGrp="1"/>
          </p:cNvGraphicFramePr>
          <p:nvPr>
            <p:extLst>
              <p:ext uri="{D42A27DB-BD31-4B8C-83A1-F6EECF244321}">
                <p14:modId xmlns:p14="http://schemas.microsoft.com/office/powerpoint/2010/main" val="221021050"/>
              </p:ext>
            </p:extLst>
          </p:nvPr>
        </p:nvGraphicFramePr>
        <p:xfrm>
          <a:off x="1331640" y="1772816"/>
          <a:ext cx="6624735" cy="1444752"/>
        </p:xfrm>
        <a:graphic>
          <a:graphicData uri="http://schemas.openxmlformats.org/drawingml/2006/table">
            <a:tbl>
              <a:tblPr firstRow="1" firstCol="1" bandRow="1">
                <a:tableStyleId>{5C22544A-7EE6-4342-B048-85BDC9FD1C3A}</a:tableStyleId>
              </a:tblPr>
              <a:tblGrid>
                <a:gridCol w="1388135"/>
                <a:gridCol w="1737670"/>
                <a:gridCol w="2208007"/>
                <a:gridCol w="1290923"/>
              </a:tblGrid>
              <a:tr h="0">
                <a:tc>
                  <a:txBody>
                    <a:bodyPr/>
                    <a:lstStyle/>
                    <a:p>
                      <a:pPr algn="ctr">
                        <a:lnSpc>
                          <a:spcPct val="115000"/>
                        </a:lnSpc>
                        <a:spcAft>
                          <a:spcPts val="0"/>
                        </a:spcAft>
                      </a:pPr>
                      <a:r>
                        <a:rPr lang="it-IT" sz="1100" dirty="0">
                          <a:effectLst/>
                        </a:rPr>
                        <a:t> </a:t>
                      </a:r>
                      <a:endParaRPr lang="it-IT" sz="1100" dirty="0">
                        <a:effectLst/>
                        <a:latin typeface="Calibri"/>
                        <a:ea typeface="Calibri"/>
                        <a:cs typeface="Times New Roman"/>
                      </a:endParaRPr>
                    </a:p>
                  </a:txBody>
                  <a:tcPr marL="9525" marR="9525" marT="9525" marB="9525" anchor="ctr">
                    <a:solidFill>
                      <a:srgbClr val="FF3399"/>
                    </a:solidFill>
                  </a:tcPr>
                </a:tc>
                <a:tc gridSpan="3">
                  <a:txBody>
                    <a:bodyPr/>
                    <a:lstStyle/>
                    <a:p>
                      <a:pPr algn="ctr">
                        <a:lnSpc>
                          <a:spcPct val="115000"/>
                        </a:lnSpc>
                        <a:spcAft>
                          <a:spcPts val="0"/>
                        </a:spcAft>
                      </a:pPr>
                      <a:r>
                        <a:rPr lang="it-IT" sz="1100" dirty="0">
                          <a:effectLst/>
                        </a:rPr>
                        <a:t>Progetti</a:t>
                      </a:r>
                      <a:br>
                        <a:rPr lang="it-IT" sz="1100" dirty="0">
                          <a:effectLst/>
                        </a:rPr>
                      </a:br>
                      <a:r>
                        <a:rPr lang="it-IT" sz="1100" dirty="0">
                          <a:effectLst/>
                        </a:rPr>
                        <a:t>di ricerca  sviluppo e innovazione</a:t>
                      </a:r>
                      <a:endParaRPr lang="it-IT" sz="1100" dirty="0">
                        <a:effectLst/>
                        <a:latin typeface="Calibri"/>
                        <a:ea typeface="Calibri"/>
                        <a:cs typeface="Times New Roman"/>
                      </a:endParaRPr>
                    </a:p>
                  </a:txBody>
                  <a:tcPr marL="9525" marR="9525" marT="9525" marB="9525" anchor="ctr">
                    <a:solidFill>
                      <a:srgbClr val="FF3399"/>
                    </a:solidFill>
                  </a:tcPr>
                </a:tc>
                <a:tc hMerge="1">
                  <a:txBody>
                    <a:bodyPr/>
                    <a:lstStyle/>
                    <a:p>
                      <a:endParaRPr lang="it-IT"/>
                    </a:p>
                  </a:txBody>
                  <a:tcPr/>
                </a:tc>
                <a:tc hMerge="1">
                  <a:txBody>
                    <a:bodyPr/>
                    <a:lstStyle/>
                    <a:p>
                      <a:endParaRPr lang="it-IT"/>
                    </a:p>
                  </a:txBody>
                  <a:tcPr/>
                </a:tc>
              </a:tr>
              <a:tr h="0">
                <a:tc>
                  <a:txBody>
                    <a:bodyPr/>
                    <a:lstStyle/>
                    <a:p>
                      <a:pPr algn="ctr">
                        <a:lnSpc>
                          <a:spcPct val="115000"/>
                        </a:lnSpc>
                        <a:spcAft>
                          <a:spcPts val="0"/>
                        </a:spcAft>
                      </a:pPr>
                      <a:r>
                        <a:rPr lang="it-IT" sz="1100" dirty="0">
                          <a:effectLst/>
                        </a:rPr>
                        <a:t>Dimensione</a:t>
                      </a:r>
                      <a:br>
                        <a:rPr lang="it-IT" sz="1100" dirty="0">
                          <a:effectLst/>
                        </a:rPr>
                      </a:br>
                      <a:r>
                        <a:rPr lang="it-IT" sz="1100" dirty="0">
                          <a:effectLst/>
                        </a:rPr>
                        <a:t>dell'impresa</a:t>
                      </a:r>
                      <a:endParaRPr lang="it-IT" sz="1100" dirty="0">
                        <a:effectLst/>
                        <a:latin typeface="Calibri"/>
                        <a:ea typeface="Calibri"/>
                        <a:cs typeface="Times New Roman"/>
                      </a:endParaRPr>
                    </a:p>
                  </a:txBody>
                  <a:tcPr marL="9525" marR="9525" marT="9525" marB="9525" anchor="ctr">
                    <a:solidFill>
                      <a:schemeClr val="tx1">
                        <a:lumMod val="50000"/>
                        <a:lumOff val="50000"/>
                      </a:schemeClr>
                    </a:solidFill>
                  </a:tcPr>
                </a:tc>
                <a:tc>
                  <a:txBody>
                    <a:bodyPr/>
                    <a:lstStyle/>
                    <a:p>
                      <a:pPr algn="ctr">
                        <a:lnSpc>
                          <a:spcPct val="115000"/>
                        </a:lnSpc>
                        <a:spcAft>
                          <a:spcPts val="0"/>
                        </a:spcAft>
                      </a:pPr>
                      <a:r>
                        <a:rPr lang="it-IT" sz="1100">
                          <a:effectLst/>
                        </a:rPr>
                        <a:t>Progetti di</a:t>
                      </a:r>
                      <a:br>
                        <a:rPr lang="it-IT" sz="1100">
                          <a:effectLst/>
                        </a:rPr>
                      </a:br>
                      <a:r>
                        <a:rPr lang="it-IT" sz="1100">
                          <a:effectLst/>
                        </a:rPr>
                        <a:t>ricerca industriale*</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1000"/>
                        </a:spcAft>
                      </a:pPr>
                      <a:r>
                        <a:rPr lang="it-IT" sz="1100">
                          <a:effectLst/>
                        </a:rPr>
                        <a:t>Progetti di</a:t>
                      </a:r>
                      <a:br>
                        <a:rPr lang="it-IT" sz="1100">
                          <a:effectLst/>
                        </a:rPr>
                      </a:br>
                      <a:r>
                        <a:rPr lang="it-IT" sz="1100">
                          <a:effectLst/>
                        </a:rPr>
                        <a:t>sviluppo sperimentale*</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a:effectLst/>
                        </a:rPr>
                        <a:t>Progetti di innovazione</a:t>
                      </a:r>
                      <a:endParaRPr lang="it-IT" sz="1100">
                        <a:effectLst/>
                        <a:latin typeface="Calibri"/>
                        <a:ea typeface="Calibri"/>
                        <a:cs typeface="Times New Roman"/>
                      </a:endParaRPr>
                    </a:p>
                  </a:txBody>
                  <a:tcPr marL="9525" marR="9525" marT="9525" marB="9525"/>
                </a:tc>
              </a:tr>
              <a:tr h="0">
                <a:tc>
                  <a:txBody>
                    <a:bodyPr/>
                    <a:lstStyle/>
                    <a:p>
                      <a:pPr>
                        <a:lnSpc>
                          <a:spcPct val="115000"/>
                        </a:lnSpc>
                        <a:spcAft>
                          <a:spcPts val="0"/>
                        </a:spcAft>
                      </a:pPr>
                      <a:r>
                        <a:rPr lang="it-IT" sz="1100" dirty="0">
                          <a:effectLst/>
                        </a:rPr>
                        <a:t>Piccole imprese</a:t>
                      </a:r>
                      <a:endParaRPr lang="it-IT" sz="1100" dirty="0">
                        <a:effectLst/>
                        <a:latin typeface="Calibri"/>
                        <a:ea typeface="Calibri"/>
                        <a:cs typeface="Times New Roman"/>
                      </a:endParaRPr>
                    </a:p>
                  </a:txBody>
                  <a:tcPr marL="9525" marR="9525" marT="9525" marB="9525" anchor="ctr">
                    <a:solidFill>
                      <a:schemeClr val="tx1">
                        <a:lumMod val="50000"/>
                        <a:lumOff val="50000"/>
                      </a:schemeClr>
                    </a:solidFill>
                  </a:tcPr>
                </a:tc>
                <a:tc>
                  <a:txBody>
                    <a:bodyPr/>
                    <a:lstStyle/>
                    <a:p>
                      <a:pPr algn="ctr">
                        <a:lnSpc>
                          <a:spcPct val="115000"/>
                        </a:lnSpc>
                        <a:spcAft>
                          <a:spcPts val="0"/>
                        </a:spcAft>
                      </a:pPr>
                      <a:r>
                        <a:rPr lang="it-IT" sz="1100">
                          <a:effectLst/>
                        </a:rPr>
                        <a:t>70% ESL</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a:effectLst/>
                        </a:rPr>
                        <a:t>45% ESL</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a:effectLst/>
                        </a:rPr>
                        <a:t>50%ESL</a:t>
                      </a:r>
                      <a:endParaRPr lang="it-IT" sz="1100">
                        <a:effectLst/>
                        <a:latin typeface="Calibri"/>
                        <a:ea typeface="Calibri"/>
                        <a:cs typeface="Times New Roman"/>
                      </a:endParaRPr>
                    </a:p>
                  </a:txBody>
                  <a:tcPr marL="9525" marR="9525" marT="9525" marB="9525"/>
                </a:tc>
              </a:tr>
              <a:tr h="0">
                <a:tc>
                  <a:txBody>
                    <a:bodyPr/>
                    <a:lstStyle/>
                    <a:p>
                      <a:pPr>
                        <a:lnSpc>
                          <a:spcPct val="115000"/>
                        </a:lnSpc>
                        <a:spcAft>
                          <a:spcPts val="0"/>
                        </a:spcAft>
                      </a:pPr>
                      <a:r>
                        <a:rPr lang="it-IT" sz="1100" dirty="0">
                          <a:effectLst/>
                        </a:rPr>
                        <a:t>Medie imprese</a:t>
                      </a:r>
                      <a:endParaRPr lang="it-IT" sz="1100" dirty="0">
                        <a:effectLst/>
                        <a:latin typeface="Calibri"/>
                        <a:ea typeface="Calibri"/>
                        <a:cs typeface="Times New Roman"/>
                      </a:endParaRPr>
                    </a:p>
                  </a:txBody>
                  <a:tcPr marL="9525" marR="9525" marT="9525" marB="9525" anchor="ctr">
                    <a:solidFill>
                      <a:schemeClr val="tx1">
                        <a:lumMod val="50000"/>
                        <a:lumOff val="50000"/>
                      </a:schemeClr>
                    </a:solidFill>
                  </a:tcPr>
                </a:tc>
                <a:tc>
                  <a:txBody>
                    <a:bodyPr/>
                    <a:lstStyle/>
                    <a:p>
                      <a:pPr algn="ctr">
                        <a:lnSpc>
                          <a:spcPct val="115000"/>
                        </a:lnSpc>
                        <a:spcAft>
                          <a:spcPts val="0"/>
                        </a:spcAft>
                      </a:pPr>
                      <a:r>
                        <a:rPr lang="it-IT" sz="1100">
                          <a:effectLst/>
                        </a:rPr>
                        <a:t>60% ESL</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a:effectLst/>
                        </a:rPr>
                        <a:t>35% ESL</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a:effectLst/>
                        </a:rPr>
                        <a:t>50%ESL</a:t>
                      </a:r>
                      <a:endParaRPr lang="it-IT" sz="1100">
                        <a:effectLst/>
                        <a:latin typeface="Calibri"/>
                        <a:ea typeface="Calibri"/>
                        <a:cs typeface="Times New Roman"/>
                      </a:endParaRPr>
                    </a:p>
                  </a:txBody>
                  <a:tcPr marL="9525" marR="9525" marT="9525" marB="9525"/>
                </a:tc>
              </a:tr>
              <a:tr h="0">
                <a:tc>
                  <a:txBody>
                    <a:bodyPr/>
                    <a:lstStyle/>
                    <a:p>
                      <a:pPr>
                        <a:lnSpc>
                          <a:spcPct val="115000"/>
                        </a:lnSpc>
                        <a:spcAft>
                          <a:spcPts val="0"/>
                        </a:spcAft>
                      </a:pPr>
                      <a:r>
                        <a:rPr lang="it-IT" sz="1100" dirty="0">
                          <a:effectLst/>
                        </a:rPr>
                        <a:t>Grandi imprese</a:t>
                      </a:r>
                      <a:endParaRPr lang="it-IT" sz="1100" dirty="0">
                        <a:effectLst/>
                        <a:latin typeface="Calibri"/>
                        <a:ea typeface="Calibri"/>
                        <a:cs typeface="Times New Roman"/>
                      </a:endParaRPr>
                    </a:p>
                  </a:txBody>
                  <a:tcPr marL="9525" marR="9525" marT="9525" marB="9525" anchor="ctr">
                    <a:solidFill>
                      <a:schemeClr val="tx1">
                        <a:lumMod val="50000"/>
                        <a:lumOff val="50000"/>
                      </a:schemeClr>
                    </a:solidFill>
                  </a:tcPr>
                </a:tc>
                <a:tc>
                  <a:txBody>
                    <a:bodyPr/>
                    <a:lstStyle/>
                    <a:p>
                      <a:pPr algn="ctr">
                        <a:lnSpc>
                          <a:spcPct val="115000"/>
                        </a:lnSpc>
                        <a:spcAft>
                          <a:spcPts val="0"/>
                        </a:spcAft>
                      </a:pPr>
                      <a:r>
                        <a:rPr lang="it-IT" sz="1100">
                          <a:effectLst/>
                        </a:rPr>
                        <a:t>50% ESL</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a:effectLst/>
                        </a:rPr>
                        <a:t>25% ESL</a:t>
                      </a:r>
                      <a:endParaRPr lang="it-IT" sz="1100">
                        <a:effectLst/>
                        <a:latin typeface="Calibri"/>
                        <a:ea typeface="Calibri"/>
                        <a:cs typeface="Times New Roman"/>
                      </a:endParaRPr>
                    </a:p>
                  </a:txBody>
                  <a:tcPr marL="9525" marR="9525" marT="9525" marB="9525" anchor="ctr"/>
                </a:tc>
                <a:tc>
                  <a:txBody>
                    <a:bodyPr/>
                    <a:lstStyle/>
                    <a:p>
                      <a:pPr algn="ctr">
                        <a:lnSpc>
                          <a:spcPct val="115000"/>
                        </a:lnSpc>
                        <a:spcAft>
                          <a:spcPts val="0"/>
                        </a:spcAft>
                      </a:pPr>
                      <a:r>
                        <a:rPr lang="it-IT" sz="1100" dirty="0">
                          <a:effectLst/>
                        </a:rPr>
                        <a:t>15%ESL</a:t>
                      </a:r>
                      <a:endParaRPr lang="it-IT" sz="1100" dirty="0">
                        <a:effectLst/>
                        <a:latin typeface="Calibri"/>
                        <a:ea typeface="Calibri"/>
                        <a:cs typeface="Times New Roman"/>
                      </a:endParaRPr>
                    </a:p>
                  </a:txBody>
                  <a:tcPr marL="9525" marR="9525" marT="9525" marB="9525"/>
                </a:tc>
              </a:tr>
            </a:tbl>
          </a:graphicData>
        </a:graphic>
      </p:graphicFrame>
      <p:sp>
        <p:nvSpPr>
          <p:cNvPr id="3" name="Rettangolo 2"/>
          <p:cNvSpPr/>
          <p:nvPr/>
        </p:nvSpPr>
        <p:spPr>
          <a:xfrm>
            <a:off x="1187624" y="3573016"/>
            <a:ext cx="6912768" cy="2123658"/>
          </a:xfrm>
          <a:prstGeom prst="rect">
            <a:avLst/>
          </a:prstGeom>
        </p:spPr>
        <p:txBody>
          <a:bodyPr wrap="square">
            <a:spAutoFit/>
          </a:bodyPr>
          <a:lstStyle/>
          <a:p>
            <a:r>
              <a:rPr lang="it-IT" sz="1100" dirty="0"/>
              <a:t>L'intensità di aiuto per la ricerca industriale e lo sviluppo sperimentale può essere aumentata  di 15 punti percentuali fino a un'intensità massima dell'80 % dei costi ammissibili se è soddisfatta una delle seguenti condizioni:</a:t>
            </a:r>
          </a:p>
          <a:p>
            <a:endParaRPr lang="it-IT" sz="1100" dirty="0" smtClean="0"/>
          </a:p>
          <a:p>
            <a:r>
              <a:rPr lang="it-IT" sz="1100" dirty="0" smtClean="0"/>
              <a:t>il </a:t>
            </a:r>
            <a:r>
              <a:rPr lang="it-IT" sz="1100" dirty="0"/>
              <a:t>progetto prevede la collaborazione effettiva tra imprese di cui almeno una è una PMI o viene realizzato in almeno due Stati membri, o in uno Stato membro e in una parte contraente dell'accordo SEE, e non prevede che una singola impresa sostenga da sola più del 70 % dei costi ammissibili, o</a:t>
            </a:r>
          </a:p>
          <a:p>
            <a:r>
              <a:rPr lang="it-IT" sz="1100" dirty="0"/>
              <a:t> </a:t>
            </a:r>
          </a:p>
          <a:p>
            <a:r>
              <a:rPr lang="it-IT" sz="1100" dirty="0"/>
              <a:t>il progetto prevede la collaborazione effettiva tra un'impresa e uno o più organismi di ricerca e di diffusione della conoscenza, nell'ambito della quale tali organismi sostengono almeno il 10 % dei costi ammissibili e hanno il diritto di pubblicare i risultati della propria ricerca; ii) i risultati del progetto sono ampiamente diffusi attraverso conferenze, pubblicazioni, banche dati di libero accesso o software open source o gratuito.</a:t>
            </a:r>
            <a:endParaRPr lang="it-IT" sz="1100" dirty="0">
              <a:effectLst/>
            </a:endParaRPr>
          </a:p>
        </p:txBody>
      </p:sp>
    </p:spTree>
    <p:extLst>
      <p:ext uri="{BB962C8B-B14F-4D97-AF65-F5344CB8AC3E}">
        <p14:creationId xmlns:p14="http://schemas.microsoft.com/office/powerpoint/2010/main" val="3892143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920737" y="332656"/>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Condizioni per l’ammissione alle agevolazioni:</a:t>
            </a:r>
          </a:p>
        </p:txBody>
      </p:sp>
      <p:sp>
        <p:nvSpPr>
          <p:cNvPr id="12292" name="Text Box 5"/>
          <p:cNvSpPr txBox="1">
            <a:spLocks noChangeArrowheads="1"/>
          </p:cNvSpPr>
          <p:nvPr/>
        </p:nvSpPr>
        <p:spPr bwMode="auto">
          <a:xfrm>
            <a:off x="611560" y="1124744"/>
            <a:ext cx="8251583" cy="5253746"/>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marL="342900" indent="-342900" eaLnBrk="1" fontAlgn="base" hangingPunct="1">
              <a:lnSpc>
                <a:spcPct val="130000"/>
              </a:lnSpc>
              <a:spcBef>
                <a:spcPct val="0"/>
              </a:spcBef>
              <a:spcAft>
                <a:spcPct val="0"/>
              </a:spcAft>
              <a:buAutoNum type="alphaLcParenR"/>
              <a:defRPr/>
            </a:pPr>
            <a:r>
              <a:rPr lang="it-IT" sz="1500" b="1" dirty="0" smtClean="0">
                <a:solidFill>
                  <a:schemeClr val="tx1"/>
                </a:solidFill>
                <a:latin typeface="Calibri" panose="020F0502020204030204" pitchFamily="34" charset="0"/>
              </a:rPr>
              <a:t>per </a:t>
            </a:r>
            <a:r>
              <a:rPr lang="it-IT" sz="1500" b="1" dirty="0">
                <a:solidFill>
                  <a:schemeClr val="tx1"/>
                </a:solidFill>
                <a:latin typeface="Calibri" panose="020F0502020204030204" pitchFamily="34" charset="0"/>
              </a:rPr>
              <a:t>i programmi di cui agli articoli 5 e </a:t>
            </a:r>
            <a:r>
              <a:rPr lang="it-IT" sz="1500" b="1" dirty="0" smtClean="0">
                <a:solidFill>
                  <a:schemeClr val="tx1"/>
                </a:solidFill>
                <a:latin typeface="Calibri" panose="020F0502020204030204" pitchFamily="34" charset="0"/>
              </a:rPr>
              <a:t>7 (industria e turismo)</a:t>
            </a:r>
            <a:r>
              <a:rPr lang="it-IT" sz="1500" dirty="0" smtClean="0">
                <a:solidFill>
                  <a:schemeClr val="tx1"/>
                </a:solidFill>
                <a:latin typeface="Calibri" panose="020F0502020204030204" pitchFamily="34" charset="0"/>
              </a:rPr>
              <a:t>: </a:t>
            </a:r>
          </a:p>
          <a:p>
            <a:pPr marL="0" indent="0" eaLnBrk="1" fontAlgn="base" hangingPunct="1">
              <a:lnSpc>
                <a:spcPct val="130000"/>
              </a:lnSpc>
              <a:spcBef>
                <a:spcPct val="0"/>
              </a:spcBef>
              <a:spcAft>
                <a:spcPct val="0"/>
              </a:spcAft>
              <a:defRPr/>
            </a:pPr>
            <a:r>
              <a:rPr lang="it-IT" dirty="0" smtClean="0">
                <a:solidFill>
                  <a:schemeClr val="tx1"/>
                </a:solidFill>
                <a:latin typeface="Calibri" panose="020F0502020204030204" pitchFamily="34" charset="0"/>
              </a:rPr>
              <a:t>1</a:t>
            </a:r>
            <a:r>
              <a:rPr lang="it-IT" dirty="0">
                <a:solidFill>
                  <a:schemeClr val="tx1"/>
                </a:solidFill>
                <a:latin typeface="Calibri" panose="020F0502020204030204" pitchFamily="34" charset="0"/>
              </a:rPr>
              <a:t>) ubicazione del programma in un'area in cui il Sistema locale del lavoro (SLL) registra, alla data di presentazione della domanda di agevolazioni, un tasso di disoccupazione superiore a quello medio della macro area di riferimento costituita, a seconda della suddetta ubicazione, dalle regioni del Mezzogiorno o dalle restanti regioni del Paese; </a:t>
            </a:r>
            <a:endParaRPr lang="it-IT" dirty="0" smtClean="0">
              <a:solidFill>
                <a:schemeClr val="tx1"/>
              </a:solidFill>
              <a:latin typeface="Calibri" panose="020F0502020204030204" pitchFamily="34" charset="0"/>
            </a:endParaRPr>
          </a:p>
          <a:p>
            <a:pPr marL="0" indent="0" eaLnBrk="1" fontAlgn="base" hangingPunct="1">
              <a:lnSpc>
                <a:spcPct val="130000"/>
              </a:lnSpc>
              <a:spcBef>
                <a:spcPct val="0"/>
              </a:spcBef>
              <a:spcAft>
                <a:spcPct val="0"/>
              </a:spcAft>
              <a:defRPr/>
            </a:pPr>
            <a:r>
              <a:rPr lang="it-IT" dirty="0" smtClean="0">
                <a:solidFill>
                  <a:schemeClr val="tx1"/>
                </a:solidFill>
                <a:latin typeface="Calibri" panose="020F0502020204030204" pitchFamily="34" charset="0"/>
              </a:rPr>
              <a:t>2</a:t>
            </a:r>
            <a:r>
              <a:rPr lang="it-IT" dirty="0">
                <a:solidFill>
                  <a:schemeClr val="tx1"/>
                </a:solidFill>
                <a:latin typeface="Calibri" panose="020F0502020204030204" pitchFamily="34" charset="0"/>
              </a:rPr>
              <a:t>) previsione di recupero e riqualificazione di strutture dismesse o sottoutilizzate nell'ambito del programma</a:t>
            </a:r>
            <a:r>
              <a:rPr lang="it-IT" dirty="0" smtClean="0">
                <a:solidFill>
                  <a:schemeClr val="tx1"/>
                </a:solidFill>
                <a:latin typeface="Calibri" panose="020F0502020204030204" pitchFamily="34" charset="0"/>
              </a:rPr>
              <a:t>;</a:t>
            </a:r>
          </a:p>
          <a:p>
            <a:pPr marL="0" indent="0" eaLnBrk="1" fontAlgn="base" hangingPunct="1">
              <a:lnSpc>
                <a:spcPct val="130000"/>
              </a:lnSpc>
              <a:spcBef>
                <a:spcPct val="0"/>
              </a:spcBef>
              <a:spcAft>
                <a:spcPct val="0"/>
              </a:spcAft>
              <a:defRPr/>
            </a:pPr>
            <a:r>
              <a:rPr lang="it-IT" dirty="0" smtClean="0">
                <a:solidFill>
                  <a:schemeClr val="tx1"/>
                </a:solidFill>
                <a:latin typeface="Calibri" panose="020F0502020204030204" pitchFamily="34" charset="0"/>
              </a:rPr>
              <a:t>3</a:t>
            </a:r>
            <a:r>
              <a:rPr lang="it-IT" dirty="0">
                <a:solidFill>
                  <a:schemeClr val="tx1"/>
                </a:solidFill>
                <a:latin typeface="Calibri" panose="020F0502020204030204" pitchFamily="34" charset="0"/>
              </a:rPr>
              <a:t>) idoneità del programma di realizzare/consolidare sistemi di filiera diretta ed allargata;</a:t>
            </a:r>
          </a:p>
          <a:p>
            <a:pPr eaLnBrk="1" fontAlgn="base" hangingPunct="1">
              <a:lnSpc>
                <a:spcPct val="130000"/>
              </a:lnSpc>
              <a:spcBef>
                <a:spcPct val="0"/>
              </a:spcBef>
              <a:spcAft>
                <a:spcPct val="0"/>
              </a:spcAft>
              <a:defRPr/>
            </a:pP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b="1" dirty="0" smtClean="0">
                <a:solidFill>
                  <a:schemeClr val="tx1"/>
                </a:solidFill>
                <a:latin typeface="Calibri" panose="020F0502020204030204" pitchFamily="34" charset="0"/>
              </a:rPr>
              <a:t>b</a:t>
            </a:r>
            <a:r>
              <a:rPr lang="it-IT" sz="1500" b="1" dirty="0">
                <a:solidFill>
                  <a:schemeClr val="tx1"/>
                </a:solidFill>
                <a:latin typeface="Calibri" panose="020F0502020204030204" pitchFamily="34" charset="0"/>
              </a:rPr>
              <a:t>) per i programmi di cui all'articolo </a:t>
            </a:r>
            <a:r>
              <a:rPr lang="it-IT" sz="1500" b="1" dirty="0" smtClean="0">
                <a:solidFill>
                  <a:schemeClr val="tx1"/>
                </a:solidFill>
                <a:latin typeface="Calibri" panose="020F0502020204030204" pitchFamily="34" charset="0"/>
              </a:rPr>
              <a:t>5 (industria):</a:t>
            </a: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 </a:t>
            </a:r>
            <a:r>
              <a:rPr lang="it-IT" dirty="0">
                <a:solidFill>
                  <a:schemeClr val="tx1"/>
                </a:solidFill>
                <a:latin typeface="Calibri" panose="020F0502020204030204" pitchFamily="34" charset="0"/>
              </a:rPr>
              <a:t>1) rilevante presenza dell'impresa sui mercati esteri; </a:t>
            </a:r>
            <a:endParaRPr lang="it-IT"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dirty="0">
                <a:solidFill>
                  <a:schemeClr val="tx1"/>
                </a:solidFill>
                <a:latin typeface="Calibri" panose="020F0502020204030204" pitchFamily="34" charset="0"/>
              </a:rPr>
              <a:t> </a:t>
            </a:r>
            <a:r>
              <a:rPr lang="it-IT" dirty="0" smtClean="0">
                <a:solidFill>
                  <a:schemeClr val="tx1"/>
                </a:solidFill>
                <a:latin typeface="Calibri" panose="020F0502020204030204" pitchFamily="34" charset="0"/>
              </a:rPr>
              <a:t> 2</a:t>
            </a:r>
            <a:r>
              <a:rPr lang="it-IT" dirty="0">
                <a:solidFill>
                  <a:schemeClr val="tx1"/>
                </a:solidFill>
                <a:latin typeface="Calibri" panose="020F0502020204030204" pitchFamily="34" charset="0"/>
              </a:rPr>
              <a:t>) presenza di investimenti che determinano rilevanti innovazioni di prodotto, del </a:t>
            </a:r>
            <a:r>
              <a:rPr lang="it-IT" dirty="0" smtClean="0">
                <a:solidFill>
                  <a:schemeClr val="tx1"/>
                </a:solidFill>
                <a:latin typeface="Calibri" panose="020F0502020204030204" pitchFamily="34" charset="0"/>
              </a:rPr>
              <a:t>processo produttivo</a:t>
            </a:r>
            <a:r>
              <a:rPr lang="it-IT" dirty="0">
                <a:solidFill>
                  <a:schemeClr val="tx1"/>
                </a:solidFill>
                <a:latin typeface="Calibri" panose="020F0502020204030204" pitchFamily="34" charset="0"/>
              </a:rPr>
              <a:t>, dell'organizzazione aziendale e/o nelle modalità di commercializzazione dei prodotti, con particolare riferimento a quelli conformi agli ambiti tematici dell' Agenda digitale italiana;</a:t>
            </a:r>
          </a:p>
          <a:p>
            <a:pPr eaLnBrk="1" fontAlgn="base" hangingPunct="1">
              <a:lnSpc>
                <a:spcPct val="130000"/>
              </a:lnSpc>
              <a:spcBef>
                <a:spcPct val="0"/>
              </a:spcBef>
              <a:spcAft>
                <a:spcPct val="0"/>
              </a:spcAft>
              <a:defRPr/>
            </a:pPr>
            <a:endParaRPr lang="it-IT" sz="1500" b="1"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b="1" dirty="0" smtClean="0">
                <a:solidFill>
                  <a:schemeClr val="tx1"/>
                </a:solidFill>
                <a:latin typeface="Calibri" panose="020F0502020204030204" pitchFamily="34" charset="0"/>
              </a:rPr>
              <a:t>c</a:t>
            </a:r>
            <a:r>
              <a:rPr lang="it-IT" sz="1500" b="1" dirty="0">
                <a:solidFill>
                  <a:schemeClr val="tx1"/>
                </a:solidFill>
                <a:latin typeface="Calibri" panose="020F0502020204030204" pitchFamily="34" charset="0"/>
              </a:rPr>
              <a:t>) per i programmi di cui all'articolo </a:t>
            </a:r>
            <a:r>
              <a:rPr lang="it-IT" sz="1500" b="1" dirty="0" smtClean="0">
                <a:solidFill>
                  <a:schemeClr val="tx1"/>
                </a:solidFill>
                <a:latin typeface="Calibri" panose="020F0502020204030204" pitchFamily="34" charset="0"/>
              </a:rPr>
              <a:t>7 (Turismo)</a:t>
            </a:r>
            <a:r>
              <a:rPr lang="it-IT" sz="1500" dirty="0" smtClean="0">
                <a:solidFill>
                  <a:schemeClr val="tx1"/>
                </a:solidFill>
                <a:latin typeface="Calibri" panose="020F0502020204030204" pitchFamily="34" charset="0"/>
              </a:rPr>
              <a:t>: </a:t>
            </a:r>
          </a:p>
          <a:p>
            <a:pPr marL="342900" indent="-342900" eaLnBrk="1" fontAlgn="base" hangingPunct="1">
              <a:lnSpc>
                <a:spcPct val="130000"/>
              </a:lnSpc>
              <a:spcBef>
                <a:spcPct val="0"/>
              </a:spcBef>
              <a:spcAft>
                <a:spcPct val="0"/>
              </a:spcAft>
              <a:buAutoNum type="arabicParenR"/>
              <a:defRPr/>
            </a:pPr>
            <a:r>
              <a:rPr lang="it-IT" dirty="0" smtClean="0">
                <a:solidFill>
                  <a:schemeClr val="tx1"/>
                </a:solidFill>
                <a:latin typeface="Calibri" panose="020F0502020204030204" pitchFamily="34" charset="0"/>
              </a:rPr>
              <a:t>capacità </a:t>
            </a:r>
            <a:r>
              <a:rPr lang="it-IT" dirty="0">
                <a:solidFill>
                  <a:schemeClr val="tx1"/>
                </a:solidFill>
                <a:latin typeface="Calibri" panose="020F0502020204030204" pitchFamily="34" charset="0"/>
              </a:rPr>
              <a:t>del programma di contribuire alla stabilizzazione della domanda turistica attraverso la destagionalizzazione dei flussi; </a:t>
            </a:r>
            <a:endParaRPr lang="it-IT" dirty="0" smtClean="0">
              <a:solidFill>
                <a:schemeClr val="tx1"/>
              </a:solidFill>
              <a:latin typeface="Calibri" panose="020F0502020204030204" pitchFamily="34" charset="0"/>
            </a:endParaRPr>
          </a:p>
          <a:p>
            <a:pPr marL="342900" indent="-342900" eaLnBrk="1" fontAlgn="base" hangingPunct="1">
              <a:lnSpc>
                <a:spcPct val="130000"/>
              </a:lnSpc>
              <a:spcBef>
                <a:spcPct val="0"/>
              </a:spcBef>
              <a:spcAft>
                <a:spcPct val="0"/>
              </a:spcAft>
              <a:buAutoNum type="arabicParenR"/>
              <a:defRPr/>
            </a:pPr>
            <a:r>
              <a:rPr lang="it-IT" dirty="0" smtClean="0">
                <a:solidFill>
                  <a:schemeClr val="tx1"/>
                </a:solidFill>
                <a:latin typeface="Calibri" panose="020F0502020204030204" pitchFamily="34" charset="0"/>
              </a:rPr>
              <a:t>realizzazione </a:t>
            </a:r>
            <a:r>
              <a:rPr lang="it-IT" dirty="0">
                <a:solidFill>
                  <a:schemeClr val="tx1"/>
                </a:solidFill>
                <a:latin typeface="Calibri" panose="020F0502020204030204" pitchFamily="34" charset="0"/>
              </a:rPr>
              <a:t>del programma in comuni tra loro limitrofi ovvero appartenenti a un </a:t>
            </a:r>
            <a:r>
              <a:rPr lang="it-IT" dirty="0" smtClean="0">
                <a:solidFill>
                  <a:schemeClr val="tx1"/>
                </a:solidFill>
                <a:latin typeface="Calibri" panose="020F0502020204030204" pitchFamily="34" charset="0"/>
              </a:rPr>
              <a:t>unico distretto </a:t>
            </a:r>
            <a:r>
              <a:rPr lang="it-IT" dirty="0">
                <a:solidFill>
                  <a:schemeClr val="tx1"/>
                </a:solidFill>
                <a:latin typeface="Calibri" panose="020F0502020204030204" pitchFamily="34" charset="0"/>
              </a:rPr>
              <a:t>turistico.</a:t>
            </a:r>
          </a:p>
        </p:txBody>
      </p:sp>
    </p:spTree>
    <p:extLst>
      <p:ext uri="{BB962C8B-B14F-4D97-AF65-F5344CB8AC3E}">
        <p14:creationId xmlns:p14="http://schemas.microsoft.com/office/powerpoint/2010/main" val="3846280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531105" y="982401"/>
            <a:ext cx="8640960" cy="648072"/>
          </a:xfrm>
        </p:spPr>
        <p:txBody>
          <a:bodyPr/>
          <a:lstStyle/>
          <a:p>
            <a:pPr eaLnBrk="1" hangingPunct="1"/>
            <a:r>
              <a:rPr lang="it-IT" altLang="it-IT" sz="2000" dirty="0" smtClean="0">
                <a:solidFill>
                  <a:srgbClr val="FF3399"/>
                </a:solidFill>
              </a:rPr>
              <a:t>Fase </a:t>
            </a:r>
            <a:r>
              <a:rPr lang="it-IT" altLang="it-IT" sz="2000" dirty="0">
                <a:solidFill>
                  <a:srgbClr val="FF3399"/>
                </a:solidFill>
              </a:rPr>
              <a:t>di accesso, negoziazione </a:t>
            </a:r>
            <a:r>
              <a:rPr lang="it-IT" altLang="it-IT" sz="2000" dirty="0" smtClean="0">
                <a:solidFill>
                  <a:srgbClr val="FF3399"/>
                </a:solidFill>
              </a:rPr>
              <a:t>e concessione </a:t>
            </a:r>
            <a:r>
              <a:rPr lang="it-IT" altLang="it-IT" sz="2000" dirty="0">
                <a:solidFill>
                  <a:srgbClr val="FF3399"/>
                </a:solidFill>
              </a:rPr>
              <a:t>delle </a:t>
            </a:r>
            <a:r>
              <a:rPr lang="it-IT" altLang="it-IT" sz="2000" dirty="0" smtClean="0">
                <a:solidFill>
                  <a:srgbClr val="FF3399"/>
                </a:solidFill>
              </a:rPr>
              <a:t>agevolazioni:</a:t>
            </a:r>
          </a:p>
        </p:txBody>
      </p:sp>
      <p:sp>
        <p:nvSpPr>
          <p:cNvPr id="12292" name="Text Box 5"/>
          <p:cNvSpPr txBox="1">
            <a:spLocks noChangeArrowheads="1"/>
          </p:cNvSpPr>
          <p:nvPr/>
        </p:nvSpPr>
        <p:spPr bwMode="auto">
          <a:xfrm>
            <a:off x="611560" y="1628800"/>
            <a:ext cx="8251583" cy="2203680"/>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r>
              <a:rPr lang="it-IT" dirty="0" smtClean="0"/>
              <a:t>ART. 9</a:t>
            </a:r>
            <a:endParaRPr lang="it-IT" dirty="0"/>
          </a:p>
          <a:p>
            <a:r>
              <a:rPr lang="it-IT" dirty="0"/>
              <a:t>	</a:t>
            </a:r>
            <a:r>
              <a:rPr lang="it-IT" dirty="0" smtClean="0"/>
              <a:t>La </a:t>
            </a:r>
            <a:r>
              <a:rPr lang="it-IT" dirty="0"/>
              <a:t>domanda di agevolazioni deve essere presentata </a:t>
            </a:r>
            <a:r>
              <a:rPr lang="it-IT" i="1" dirty="0"/>
              <a:t>all'Agenzia, </a:t>
            </a:r>
            <a:r>
              <a:rPr lang="it-IT" dirty="0"/>
              <a:t>a pena di invalidità, secondo le modalità indicate nel sito internet www.invitalia.it ed a partire dalla data di apertura dei termini di presentazione che sarà fissata con decreto del Direttore Generale per gli incentivi alle imprese</a:t>
            </a:r>
            <a:r>
              <a:rPr lang="it-IT" dirty="0" smtClean="0"/>
              <a:t>.</a:t>
            </a:r>
          </a:p>
          <a:p>
            <a:endParaRPr lang="it-IT" dirty="0"/>
          </a:p>
          <a:p>
            <a:r>
              <a:rPr lang="it-IT" dirty="0" smtClean="0"/>
              <a:t>	Lo </a:t>
            </a:r>
            <a:r>
              <a:rPr lang="it-IT" dirty="0"/>
              <a:t>schema in base al quale deve essere redatta la domanda e la documentazione da allegare alla stessa sono definiti </a:t>
            </a:r>
            <a:r>
              <a:rPr lang="it-IT" i="1" dirty="0"/>
              <a:t>dall'Agenzia </a:t>
            </a:r>
            <a:r>
              <a:rPr lang="it-IT" dirty="0"/>
              <a:t>sulla base delle indicazioni fomite dal </a:t>
            </a:r>
            <a:r>
              <a:rPr lang="it-IT" i="1" dirty="0" smtClean="0"/>
              <a:t>Ministero (di prossima pubblicazione sul sito </a:t>
            </a:r>
            <a:r>
              <a:rPr lang="it-IT" i="1" dirty="0" err="1" smtClean="0"/>
              <a:t>invitalia</a:t>
            </a:r>
            <a:r>
              <a:rPr lang="it-IT" i="1" dirty="0" smtClean="0"/>
              <a:t>). </a:t>
            </a:r>
            <a:endParaRPr lang="it-IT" dirty="0"/>
          </a:p>
          <a:p>
            <a:endParaRPr lang="it-IT" dirty="0"/>
          </a:p>
        </p:txBody>
      </p:sp>
      <p:sp>
        <p:nvSpPr>
          <p:cNvPr id="4" name="Text Box 5"/>
          <p:cNvSpPr txBox="1">
            <a:spLocks noChangeArrowheads="1"/>
          </p:cNvSpPr>
          <p:nvPr/>
        </p:nvSpPr>
        <p:spPr bwMode="auto">
          <a:xfrm>
            <a:off x="581332" y="4077072"/>
            <a:ext cx="8251583" cy="2419124"/>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endParaRPr lang="it-IT" dirty="0"/>
          </a:p>
          <a:p>
            <a:r>
              <a:rPr lang="it-IT" dirty="0"/>
              <a:t>	L'Agenzia, entro il termine massimo di </a:t>
            </a:r>
            <a:r>
              <a:rPr lang="it-IT" b="1" dirty="0"/>
              <a:t>120 giorni </a:t>
            </a:r>
            <a:r>
              <a:rPr lang="it-IT" dirty="0"/>
              <a:t>dal ricevimento della domanda di agevolazioni, fatti salvi i maggiori termini previsti dal comma 7, esegue l'istruttoria, anche mediante una fase di negoziazione con il soggetto </a:t>
            </a:r>
            <a:r>
              <a:rPr lang="it-IT" dirty="0" smtClean="0"/>
              <a:t>proponente</a:t>
            </a:r>
            <a:r>
              <a:rPr lang="it-IT" i="1" dirty="0" smtClean="0"/>
              <a:t>.</a:t>
            </a:r>
          </a:p>
          <a:p>
            <a:endParaRPr lang="it-IT" i="1" dirty="0"/>
          </a:p>
          <a:p>
            <a:r>
              <a:rPr lang="it-IT" i="1" dirty="0"/>
              <a:t> </a:t>
            </a:r>
            <a:r>
              <a:rPr lang="it-IT" i="1" dirty="0" smtClean="0"/>
              <a:t>	L'Agenzia </a:t>
            </a:r>
            <a:r>
              <a:rPr lang="it-IT" i="1" dirty="0"/>
              <a:t>procede ad approvare il programma di sviluppo, così come definito nell'ambito dell'attività istruttoria, e a concedere le agevolazioni con una specifica determinazione per ciascuna delle imprese partecipanti al programma di </a:t>
            </a:r>
            <a:r>
              <a:rPr lang="it-IT" i="1" dirty="0" smtClean="0"/>
              <a:t>sviluppo (non viene più firmato il Contratto, salvo in caso di finanziamento).</a:t>
            </a:r>
            <a:endParaRPr lang="it-IT" dirty="0"/>
          </a:p>
          <a:p>
            <a:endParaRPr lang="it-IT" dirty="0"/>
          </a:p>
        </p:txBody>
      </p:sp>
    </p:spTree>
    <p:extLst>
      <p:ext uri="{BB962C8B-B14F-4D97-AF65-F5344CB8AC3E}">
        <p14:creationId xmlns:p14="http://schemas.microsoft.com/office/powerpoint/2010/main" val="447950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531105" y="982401"/>
            <a:ext cx="8640960" cy="648072"/>
          </a:xfrm>
        </p:spPr>
        <p:txBody>
          <a:bodyPr/>
          <a:lstStyle/>
          <a:p>
            <a:pPr eaLnBrk="1" hangingPunct="1"/>
            <a:r>
              <a:rPr lang="it-IT" altLang="it-IT" sz="2000" dirty="0" smtClean="0">
                <a:solidFill>
                  <a:srgbClr val="FF3399"/>
                </a:solidFill>
              </a:rPr>
              <a:t>Fase </a:t>
            </a:r>
            <a:r>
              <a:rPr lang="it-IT" altLang="it-IT" sz="2000" dirty="0">
                <a:solidFill>
                  <a:srgbClr val="FF3399"/>
                </a:solidFill>
              </a:rPr>
              <a:t>di accesso, negoziazione </a:t>
            </a:r>
            <a:r>
              <a:rPr lang="it-IT" altLang="it-IT" sz="2000" dirty="0" smtClean="0">
                <a:solidFill>
                  <a:srgbClr val="FF3399"/>
                </a:solidFill>
              </a:rPr>
              <a:t>e concessione </a:t>
            </a:r>
            <a:r>
              <a:rPr lang="it-IT" altLang="it-IT" sz="2000" dirty="0">
                <a:solidFill>
                  <a:srgbClr val="FF3399"/>
                </a:solidFill>
              </a:rPr>
              <a:t>delle </a:t>
            </a:r>
            <a:r>
              <a:rPr lang="it-IT" altLang="it-IT" sz="2000" dirty="0" smtClean="0">
                <a:solidFill>
                  <a:srgbClr val="FF3399"/>
                </a:solidFill>
              </a:rPr>
              <a:t>agevolazioni:</a:t>
            </a:r>
          </a:p>
        </p:txBody>
      </p:sp>
      <p:sp>
        <p:nvSpPr>
          <p:cNvPr id="12292" name="Text Box 5"/>
          <p:cNvSpPr txBox="1">
            <a:spLocks noChangeArrowheads="1"/>
          </p:cNvSpPr>
          <p:nvPr/>
        </p:nvSpPr>
        <p:spPr bwMode="auto">
          <a:xfrm>
            <a:off x="611560" y="1628800"/>
            <a:ext cx="8251583" cy="2419124"/>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r>
              <a:rPr lang="it-IT" dirty="0" smtClean="0"/>
              <a:t>ART. 9</a:t>
            </a:r>
            <a:endParaRPr lang="it-IT" dirty="0"/>
          </a:p>
          <a:p>
            <a:r>
              <a:rPr lang="it-IT" dirty="0"/>
              <a:t>	</a:t>
            </a:r>
            <a:endParaRPr lang="it-IT" dirty="0" smtClean="0"/>
          </a:p>
          <a:p>
            <a:r>
              <a:rPr lang="it-IT" dirty="0" smtClean="0"/>
              <a:t>La </a:t>
            </a:r>
            <a:r>
              <a:rPr lang="it-IT" dirty="0"/>
              <a:t>validità e l'efficacia della determinazione è, comunque, subordinata alla effettiva esibizione, entro il termine massimo di 120 giorni dalla data di sottoscrizione di cui al comma 9, della documentazione comprovante il rilascio delle concessioni, autorizzazioni, licenze e nulla osta delle competenti pubbliche amministrazioni necessarie alla realizzazione dei progetti ammessi alle agevolazioni, qualora non sia stata già acquisita. Tale termine può essere prorogato, per una sola volta, di ulteriori 120 giorni a fronte di una motivata richiesta</a:t>
            </a:r>
            <a:r>
              <a:rPr lang="it-IT" i="1" dirty="0" smtClean="0"/>
              <a:t>. </a:t>
            </a:r>
            <a:endParaRPr lang="it-IT" dirty="0"/>
          </a:p>
          <a:p>
            <a:endParaRPr lang="it-IT" dirty="0"/>
          </a:p>
          <a:p>
            <a:endParaRPr lang="it-IT" dirty="0">
              <a:solidFill>
                <a:schemeClr val="tx1"/>
              </a:solidFill>
              <a:latin typeface="Calibri" panose="020F0502020204030204" pitchFamily="34" charset="0"/>
            </a:endParaRPr>
          </a:p>
        </p:txBody>
      </p:sp>
      <p:sp>
        <p:nvSpPr>
          <p:cNvPr id="4" name="Text Box 5"/>
          <p:cNvSpPr txBox="1">
            <a:spLocks noChangeArrowheads="1"/>
          </p:cNvSpPr>
          <p:nvPr/>
        </p:nvSpPr>
        <p:spPr bwMode="auto">
          <a:xfrm>
            <a:off x="624461" y="4221088"/>
            <a:ext cx="8251583" cy="2419124"/>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endParaRPr lang="it-IT" dirty="0"/>
          </a:p>
          <a:p>
            <a:r>
              <a:rPr lang="it-IT" dirty="0"/>
              <a:t>	L'Agenzia, entro il termine massimo di </a:t>
            </a:r>
            <a:r>
              <a:rPr lang="it-IT" b="1" dirty="0"/>
              <a:t>120 giorni </a:t>
            </a:r>
            <a:r>
              <a:rPr lang="it-IT" dirty="0"/>
              <a:t>dal ricevimento della domanda di agevolazioni, fatti salvi i maggiori termini previsti dal comma 7, esegue l'istruttoria, anche mediante una fase di negoziazione con il soggetto </a:t>
            </a:r>
            <a:r>
              <a:rPr lang="it-IT" dirty="0" smtClean="0"/>
              <a:t>proponente</a:t>
            </a:r>
            <a:r>
              <a:rPr lang="it-IT" i="1" dirty="0" smtClean="0"/>
              <a:t>.</a:t>
            </a:r>
          </a:p>
          <a:p>
            <a:endParaRPr lang="it-IT" i="1" dirty="0"/>
          </a:p>
          <a:p>
            <a:r>
              <a:rPr lang="it-IT" i="1" dirty="0"/>
              <a:t> </a:t>
            </a:r>
            <a:r>
              <a:rPr lang="it-IT" i="1" dirty="0" smtClean="0"/>
              <a:t>	L'Agenzia </a:t>
            </a:r>
            <a:r>
              <a:rPr lang="it-IT" i="1" dirty="0"/>
              <a:t>procede ad approvare il programma di sviluppo, così come definito nell'ambito dell'attività istruttoria, e a concedere le agevolazioni con una specifica determinazione per ciascuna delle imprese partecipanti al programma di </a:t>
            </a:r>
            <a:r>
              <a:rPr lang="it-IT" i="1" dirty="0" smtClean="0"/>
              <a:t>sviluppo (non viene più firmato il Contratto, salvo in caso di finanziamento).</a:t>
            </a:r>
            <a:endParaRPr lang="it-IT" dirty="0"/>
          </a:p>
          <a:p>
            <a:endParaRPr lang="it-IT" dirty="0"/>
          </a:p>
        </p:txBody>
      </p:sp>
    </p:spTree>
    <p:extLst>
      <p:ext uri="{BB962C8B-B14F-4D97-AF65-F5344CB8AC3E}">
        <p14:creationId xmlns:p14="http://schemas.microsoft.com/office/powerpoint/2010/main" val="407230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323528" y="1196752"/>
            <a:ext cx="3543300" cy="360363"/>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Obiettivi</a:t>
            </a:r>
          </a:p>
        </p:txBody>
      </p:sp>
      <p:sp>
        <p:nvSpPr>
          <p:cNvPr id="12292" name="Text Box 5"/>
          <p:cNvSpPr txBox="1">
            <a:spLocks noChangeArrowheads="1"/>
          </p:cNvSpPr>
          <p:nvPr/>
        </p:nvSpPr>
        <p:spPr bwMode="auto">
          <a:xfrm>
            <a:off x="1253172" y="1989527"/>
            <a:ext cx="7272338" cy="3693319"/>
          </a:xfrm>
          <a:prstGeom prst="rect">
            <a:avLst/>
          </a:prstGeom>
          <a:solidFill>
            <a:schemeClr val="bg1">
              <a:lumMod val="95000"/>
            </a:schemeClr>
          </a:solidFill>
          <a:ln>
            <a:noFill/>
          </a:ln>
          <a:effectLst/>
        </p:spPr>
        <p:txBody>
          <a:bodyPr>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smtClean="0">
                <a:solidFill>
                  <a:schemeClr val="tx1"/>
                </a:solidFill>
                <a:latin typeface="Calibri" panose="020F0502020204030204" pitchFamily="34" charset="0"/>
              </a:rPr>
              <a:t>Favorire lo sviluppo di progetti </a:t>
            </a:r>
            <a:r>
              <a:rPr lang="it-IT" sz="1500" dirty="0">
                <a:solidFill>
                  <a:schemeClr val="tx1"/>
                </a:solidFill>
                <a:latin typeface="Calibri" panose="020F0502020204030204" pitchFamily="34" charset="0"/>
              </a:rPr>
              <a:t>strategici e innovativi di rilevante dimensione, anche attraverso l’attrazione di investimenti esteri, con l’obiettivo di rafforzare la struttura produttiva del Paese.</a:t>
            </a:r>
            <a:r>
              <a:rPr lang="it-IT" sz="1500" dirty="0" smtClean="0">
                <a:solidFill>
                  <a:schemeClr val="tx1"/>
                </a:solidFill>
                <a:latin typeface="Calibri" panose="020F0502020204030204" pitchFamily="34" charset="0"/>
              </a:rPr>
              <a:t/>
            </a:r>
            <a:br>
              <a:rPr lang="it-IT" sz="1500" dirty="0" smtClean="0">
                <a:solidFill>
                  <a:schemeClr val="tx1"/>
                </a:solidFill>
                <a:latin typeface="Calibri" panose="020F0502020204030204" pitchFamily="34" charset="0"/>
              </a:rPr>
            </a:b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eaLnBrk="1" fontAlgn="base" hangingPunct="1">
              <a:lnSpc>
                <a:spcPct val="130000"/>
              </a:lnSpc>
              <a:spcBef>
                <a:spcPct val="0"/>
              </a:spcBef>
              <a:spcAft>
                <a:spcPct val="0"/>
              </a:spcAft>
              <a:defRPr/>
            </a:pP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	La </a:t>
            </a:r>
            <a:r>
              <a:rPr lang="it-IT" sz="1500" dirty="0">
                <a:solidFill>
                  <a:schemeClr val="tx1"/>
                </a:solidFill>
                <a:latin typeface="Calibri" panose="020F0502020204030204" pitchFamily="34" charset="0"/>
              </a:rPr>
              <a:t>normativa  che regola il Contratto di Sviluppo è stata recentemente aggiornata con Decreto del Ministero dello Sviluppo economico del 9 dicembre 2015 (Gazzetta Ufficiale n. 97 del 29 gennaio 2015 ). Al momento </a:t>
            </a:r>
            <a:r>
              <a:rPr lang="it-IT" sz="1500" b="1" dirty="0">
                <a:solidFill>
                  <a:schemeClr val="tx1"/>
                </a:solidFill>
                <a:latin typeface="Calibri" panose="020F0502020204030204" pitchFamily="34" charset="0"/>
              </a:rPr>
              <a:t>non è possibile presentare nuove domande </a:t>
            </a:r>
            <a:r>
              <a:rPr lang="it-IT" sz="1500" dirty="0">
                <a:solidFill>
                  <a:schemeClr val="tx1"/>
                </a:solidFill>
                <a:latin typeface="Calibri" panose="020F0502020204030204" pitchFamily="34" charset="0"/>
              </a:rPr>
              <a:t>di agevolazione. La  presentazione di nuove domande di agevolazione sarà possibile a partire dalla data stabilita con Decreto Direttoriale del Direttore Generale per gli incentivi alle imprese</a:t>
            </a:r>
            <a:endParaRPr lang="it-IT" altLang="it-IT" sz="15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509434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323528" y="1196752"/>
            <a:ext cx="3543300" cy="360363"/>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A</a:t>
            </a:r>
            <a:r>
              <a:rPr lang="it-IT" altLang="it-IT" sz="1700" dirty="0" smtClean="0">
                <a:solidFill>
                  <a:schemeClr val="tx1">
                    <a:lumMod val="65000"/>
                    <a:lumOff val="35000"/>
                  </a:schemeClr>
                </a:solidFill>
              </a:rPr>
              <a:t> </a:t>
            </a:r>
            <a:r>
              <a:rPr lang="it-IT" altLang="it-IT" sz="2000" dirty="0" smtClean="0">
                <a:solidFill>
                  <a:srgbClr val="FF3399"/>
                </a:solidFill>
              </a:rPr>
              <a:t>CHI E’ RIVOLTO:</a:t>
            </a:r>
          </a:p>
        </p:txBody>
      </p:sp>
      <p:sp>
        <p:nvSpPr>
          <p:cNvPr id="12292" name="Text Box 5"/>
          <p:cNvSpPr txBox="1">
            <a:spLocks noChangeArrowheads="1"/>
          </p:cNvSpPr>
          <p:nvPr/>
        </p:nvSpPr>
        <p:spPr bwMode="auto">
          <a:xfrm>
            <a:off x="755576" y="1682980"/>
            <a:ext cx="7704386" cy="4593565"/>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a:solidFill>
                  <a:schemeClr val="tx1"/>
                </a:solidFill>
                <a:latin typeface="Calibri" panose="020F0502020204030204" pitchFamily="34" charset="0"/>
              </a:rPr>
              <a:t>Il Contratto di Sviluppo è rivolto alle imprese, italiane ed estere. In particolare, i destinatari delle agevolazioni sono</a:t>
            </a:r>
            <a:r>
              <a:rPr lang="it-IT" sz="1500" dirty="0" smtClean="0">
                <a:solidFill>
                  <a:schemeClr val="tx1"/>
                </a:solidFill>
                <a:latin typeface="Calibri" panose="020F0502020204030204" pitchFamily="34" charset="0"/>
              </a:rPr>
              <a:t>:</a:t>
            </a: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lvl="1"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l’impresa </a:t>
            </a:r>
            <a:r>
              <a:rPr lang="it-IT" sz="1500" dirty="0">
                <a:solidFill>
                  <a:schemeClr val="tx1"/>
                </a:solidFill>
                <a:latin typeface="Calibri" panose="020F0502020204030204" pitchFamily="34" charset="0"/>
              </a:rPr>
              <a:t>proponente, che promuove l’iniziativa imprenditoriale ed è responsabile della coerenza tecnica ed economica del Contratto di Sviluppo</a:t>
            </a:r>
          </a:p>
          <a:p>
            <a:pPr lvl="1"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le </a:t>
            </a:r>
            <a:r>
              <a:rPr lang="it-IT" sz="1500" dirty="0">
                <a:solidFill>
                  <a:schemeClr val="tx1"/>
                </a:solidFill>
                <a:latin typeface="Calibri" panose="020F0502020204030204" pitchFamily="34" charset="0"/>
              </a:rPr>
              <a:t>eventuali imprese aderenti, che realizzano progetti di investimento nell’ambito del suddetto Contratto di </a:t>
            </a:r>
            <a:r>
              <a:rPr lang="it-IT" sz="1500" dirty="0" smtClean="0">
                <a:solidFill>
                  <a:schemeClr val="tx1"/>
                </a:solidFill>
                <a:latin typeface="Calibri" panose="020F0502020204030204" pitchFamily="34" charset="0"/>
              </a:rPr>
              <a:t>Sviluppo</a:t>
            </a:r>
            <a:endParaRPr lang="it-IT" sz="1500" dirty="0">
              <a:solidFill>
                <a:schemeClr val="tx1"/>
              </a:solidFill>
              <a:latin typeface="Calibri" panose="020F0502020204030204" pitchFamily="34" charset="0"/>
            </a:endParaRPr>
          </a:p>
          <a:p>
            <a:pPr lvl="1"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i </a:t>
            </a:r>
            <a:r>
              <a:rPr lang="it-IT" sz="1500" dirty="0">
                <a:solidFill>
                  <a:schemeClr val="tx1"/>
                </a:solidFill>
                <a:latin typeface="Calibri" panose="020F0502020204030204" pitchFamily="34" charset="0"/>
              </a:rPr>
              <a:t>soggetti partecipanti agli eventuali progetti di </a:t>
            </a:r>
            <a:r>
              <a:rPr lang="it-IT" sz="1500" dirty="0" smtClean="0">
                <a:solidFill>
                  <a:schemeClr val="tx1"/>
                </a:solidFill>
                <a:latin typeface="Calibri" panose="020F0502020204030204" pitchFamily="34" charset="0"/>
              </a:rPr>
              <a:t>ricerca, </a:t>
            </a:r>
            <a:r>
              <a:rPr lang="it-IT" sz="1500" dirty="0">
                <a:solidFill>
                  <a:schemeClr val="tx1"/>
                </a:solidFill>
                <a:latin typeface="Calibri" panose="020F0502020204030204" pitchFamily="34" charset="0"/>
              </a:rPr>
              <a:t>sviluppo </a:t>
            </a:r>
            <a:r>
              <a:rPr lang="it-IT" sz="1500" dirty="0" smtClean="0">
                <a:solidFill>
                  <a:schemeClr val="tx1"/>
                </a:solidFill>
                <a:latin typeface="Calibri" panose="020F0502020204030204" pitchFamily="34" charset="0"/>
              </a:rPr>
              <a:t> e innovazione </a:t>
            </a:r>
            <a:r>
              <a:rPr lang="it-IT" sz="1500" dirty="0" smtClean="0">
                <a:solidFill>
                  <a:srgbClr val="FF3399"/>
                </a:solidFill>
                <a:latin typeface="Calibri" panose="020F0502020204030204" pitchFamily="34" charset="0"/>
              </a:rPr>
              <a:t>(new)</a:t>
            </a:r>
            <a:r>
              <a:rPr lang="it-IT" sz="1500" dirty="0" smtClean="0">
                <a:solidFill>
                  <a:schemeClr val="tx1"/>
                </a:solidFill>
                <a:latin typeface="Calibri" panose="020F0502020204030204" pitchFamily="34" charset="0"/>
              </a:rPr>
              <a:t>.</a:t>
            </a:r>
            <a:endParaRPr lang="it-IT" sz="1500" dirty="0">
              <a:solidFill>
                <a:schemeClr val="tx1"/>
              </a:solidFill>
              <a:latin typeface="Calibri" panose="020F0502020204030204" pitchFamily="34" charset="0"/>
            </a:endParaRPr>
          </a:p>
          <a:p>
            <a:pPr lvl="1"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L’impresa proponente è l’interlocutore formale nei confronti di Invitalia, anche per conto delle aziende aderenti.</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p>
          <a:p>
            <a:pPr eaLnBrk="1" fontAlgn="base" hangingPunct="1">
              <a:lnSpc>
                <a:spcPct val="130000"/>
              </a:lnSpc>
              <a:spcBef>
                <a:spcPct val="0"/>
              </a:spcBef>
              <a:spcAft>
                <a:spcPct val="0"/>
              </a:spcAft>
              <a:defRPr/>
            </a:pPr>
            <a:r>
              <a:rPr lang="it-IT" sz="1500" dirty="0" smtClean="0">
                <a:solidFill>
                  <a:srgbClr val="FF3399"/>
                </a:solidFill>
                <a:latin typeface="Calibri" panose="020F0502020204030204" pitchFamily="34" charset="0"/>
              </a:rPr>
              <a:t>NEW!!!</a:t>
            </a:r>
            <a:r>
              <a:rPr lang="it-IT" sz="1500" dirty="0" smtClean="0">
                <a:solidFill>
                  <a:schemeClr val="tx1"/>
                </a:solidFill>
                <a:latin typeface="Calibri" panose="020F0502020204030204" pitchFamily="34" charset="0"/>
              </a:rPr>
              <a:t>:  Il </a:t>
            </a:r>
            <a:r>
              <a:rPr lang="it-IT" sz="1500" dirty="0">
                <a:solidFill>
                  <a:schemeClr val="tx1"/>
                </a:solidFill>
                <a:latin typeface="Calibri" panose="020F0502020204030204" pitchFamily="34" charset="0"/>
              </a:rPr>
              <a:t>contratto di sviluppo potrà inoltre essere realizzato da più soggetti in forma congiunta tramite lo strumento del contratto di rete di cui alla </a:t>
            </a:r>
            <a:r>
              <a:rPr lang="it-IT" sz="1500" dirty="0">
                <a:solidFill>
                  <a:srgbClr val="FF3399"/>
                </a:solidFill>
                <a:latin typeface="Calibri" panose="020F0502020204030204" pitchFamily="34" charset="0"/>
              </a:rPr>
              <a:t>legge 9 aprile 2009, n. </a:t>
            </a:r>
            <a:r>
              <a:rPr lang="it-IT" sz="1500" dirty="0" smtClean="0">
                <a:solidFill>
                  <a:srgbClr val="FF3399"/>
                </a:solidFill>
                <a:latin typeface="Calibri" panose="020F0502020204030204" pitchFamily="34" charset="0"/>
              </a:rPr>
              <a:t>33</a:t>
            </a:r>
            <a:r>
              <a:rPr lang="it-IT" sz="1500" dirty="0" smtClean="0">
                <a:solidFill>
                  <a:schemeClr val="tx1"/>
                </a:solidFill>
                <a:latin typeface="Calibri" panose="020F0502020204030204" pitchFamily="34" charset="0"/>
              </a:rPr>
              <a:t>. </a:t>
            </a:r>
            <a:r>
              <a:rPr lang="it-IT" sz="1500" dirty="0">
                <a:solidFill>
                  <a:schemeClr val="tx1"/>
                </a:solidFill>
                <a:latin typeface="Calibri" panose="020F0502020204030204" pitchFamily="34" charset="0"/>
              </a:rPr>
              <a:t>In tal caso l’organo comune appositamente nominato agisce come mandatario dei partecipanti al Contratto e assume in carico tutti gli adempimenti nei confronti di </a:t>
            </a:r>
            <a:r>
              <a:rPr lang="it-IT" sz="1500" dirty="0" smtClean="0">
                <a:solidFill>
                  <a:schemeClr val="tx1"/>
                </a:solidFill>
                <a:latin typeface="Calibri" panose="020F0502020204030204" pitchFamily="34" charset="0"/>
              </a:rPr>
              <a:t>Invitalia</a:t>
            </a:r>
            <a:r>
              <a:rPr lang="it-IT" sz="1500" dirty="0">
                <a:solidFill>
                  <a:schemeClr val="tx1"/>
                </a:solidFill>
                <a:latin typeface="Calibri" panose="020F0502020204030204" pitchFamily="34" charset="0"/>
              </a:rPr>
              <a:t>. </a:t>
            </a:r>
            <a:endParaRPr lang="it-IT" altLang="it-IT" sz="15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51839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07504" y="1196752"/>
            <a:ext cx="3543300" cy="360363"/>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a:t>
            </a:r>
          </a:p>
        </p:txBody>
      </p:sp>
      <p:sp>
        <p:nvSpPr>
          <p:cNvPr id="12292" name="Text Box 5"/>
          <p:cNvSpPr txBox="1">
            <a:spLocks noChangeArrowheads="1"/>
          </p:cNvSpPr>
          <p:nvPr/>
        </p:nvSpPr>
        <p:spPr bwMode="auto">
          <a:xfrm>
            <a:off x="827584" y="2132856"/>
            <a:ext cx="7704386" cy="2192908"/>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a:solidFill>
                  <a:schemeClr val="tx1"/>
                </a:solidFill>
                <a:latin typeface="Calibri" panose="020F0502020204030204" pitchFamily="34" charset="0"/>
              </a:rPr>
              <a:t>Il Programma di sviluppo oggetto del Contratto può essere di tipo </a:t>
            </a:r>
            <a:r>
              <a:rPr lang="it-IT" sz="1500" b="1" dirty="0">
                <a:solidFill>
                  <a:schemeClr val="tx1"/>
                </a:solidFill>
                <a:latin typeface="Calibri" panose="020F0502020204030204" pitchFamily="34" charset="0"/>
              </a:rPr>
              <a:t>industriale, turistico o per la tutela ambientale.</a:t>
            </a: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	</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È </a:t>
            </a:r>
            <a:r>
              <a:rPr lang="it-IT" sz="1500" dirty="0">
                <a:solidFill>
                  <a:schemeClr val="tx1"/>
                </a:solidFill>
                <a:latin typeface="Calibri" panose="020F0502020204030204" pitchFamily="34" charset="0"/>
              </a:rPr>
              <a:t>composto da uno o più progetti di investimento e da eventuali progetti di ricerca, sviluppo e innovazione, strettamente connessi e funzionali tra loro.</a:t>
            </a:r>
          </a:p>
          <a:p>
            <a:pPr eaLnBrk="1" fontAlgn="base" hangingPunct="1">
              <a:lnSpc>
                <a:spcPct val="130000"/>
              </a:lnSpc>
              <a:spcBef>
                <a:spcPct val="0"/>
              </a:spcBef>
              <a:spcAft>
                <a:spcPct val="0"/>
              </a:spcAft>
              <a:defRPr/>
            </a:pP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Può </a:t>
            </a:r>
            <a:r>
              <a:rPr lang="it-IT" sz="1500" dirty="0">
                <a:solidFill>
                  <a:schemeClr val="tx1"/>
                </a:solidFill>
                <a:latin typeface="Calibri" panose="020F0502020204030204" pitchFamily="34" charset="0"/>
              </a:rPr>
              <a:t>prevedere anche la realizzazione di infrastrutture di pubblico interesse.</a:t>
            </a:r>
          </a:p>
        </p:txBody>
      </p:sp>
    </p:spTree>
    <p:extLst>
      <p:ext uri="{BB962C8B-B14F-4D97-AF65-F5344CB8AC3E}">
        <p14:creationId xmlns:p14="http://schemas.microsoft.com/office/powerpoint/2010/main" val="3581028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07504" y="1196752"/>
            <a:ext cx="8568952" cy="360363"/>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 con </a:t>
            </a:r>
            <a:r>
              <a:rPr lang="it-IT" sz="2000" dirty="0">
                <a:solidFill>
                  <a:srgbClr val="FF3399"/>
                </a:solidFill>
              </a:rPr>
              <a:t>il Contratto di Sviluppo </a:t>
            </a:r>
            <a:r>
              <a:rPr lang="it-IT" sz="2000" dirty="0" smtClean="0">
                <a:solidFill>
                  <a:srgbClr val="FF3399"/>
                </a:solidFill>
              </a:rPr>
              <a:t>industriale</a:t>
            </a:r>
            <a:r>
              <a:rPr lang="it-IT" altLang="it-IT" sz="2000" dirty="0" smtClean="0">
                <a:solidFill>
                  <a:srgbClr val="FF3399"/>
                </a:solidFill>
              </a:rPr>
              <a:t>?</a:t>
            </a:r>
          </a:p>
        </p:txBody>
      </p:sp>
      <p:sp>
        <p:nvSpPr>
          <p:cNvPr id="12292" name="Text Box 5"/>
          <p:cNvSpPr txBox="1">
            <a:spLocks noChangeArrowheads="1"/>
          </p:cNvSpPr>
          <p:nvPr/>
        </p:nvSpPr>
        <p:spPr bwMode="auto">
          <a:xfrm>
            <a:off x="827584" y="2132856"/>
            <a:ext cx="7704386" cy="3993401"/>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smtClean="0">
                <a:solidFill>
                  <a:schemeClr val="tx1"/>
                </a:solidFill>
                <a:latin typeface="Calibri" panose="020F0502020204030204" pitchFamily="34" charset="0"/>
              </a:rPr>
              <a:t>Il contratto finanzia </a:t>
            </a:r>
            <a:r>
              <a:rPr lang="it-IT" sz="1500" dirty="0">
                <a:solidFill>
                  <a:schemeClr val="tx1"/>
                </a:solidFill>
                <a:latin typeface="Calibri" panose="020F0502020204030204" pitchFamily="34" charset="0"/>
              </a:rPr>
              <a:t>progetti di investimento</a:t>
            </a:r>
            <a:r>
              <a:rPr lang="it-IT" sz="1500" dirty="0" smtClean="0">
                <a:solidFill>
                  <a:schemeClr val="tx1"/>
                </a:solidFill>
                <a:latin typeface="Calibri" panose="020F0502020204030204" pitchFamily="34" charset="0"/>
              </a:rPr>
              <a:t>:</a:t>
            </a: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nei settori manifatturiero, estrattivo, trasporti e della fornitura di energia (salvo i divieti e le limitazioni previste dalle normative UE)</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in alcune attività di gestione dei rifiuti e risanamento</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in alcune attività di servizio, informazione e comunicazione come call center, vigilanza privata, servizi delle agenzie di viaggio ecc.</a:t>
            </a:r>
          </a:p>
          <a:p>
            <a:pPr eaLnBrk="1" fontAlgn="base" hangingPunct="1">
              <a:lnSpc>
                <a:spcPct val="130000"/>
              </a:lnSpc>
              <a:spcBef>
                <a:spcPct val="0"/>
              </a:spcBef>
              <a:spcAft>
                <a:spcPct val="0"/>
              </a:spcAft>
              <a:defRPr/>
            </a:pP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Relativamente </a:t>
            </a:r>
            <a:r>
              <a:rPr lang="it-IT" sz="1500" dirty="0">
                <a:solidFill>
                  <a:schemeClr val="tx1"/>
                </a:solidFill>
                <a:latin typeface="Calibri" panose="020F0502020204030204" pitchFamily="34" charset="0"/>
              </a:rPr>
              <a:t>ai settori del carbone, della costruzione navale, dei trasporti e della produzione e distribuzione di energia,  risulteranno ammissibili esclusivamente progetti presentati da PMI. </a:t>
            </a: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	Eventuali </a:t>
            </a:r>
            <a:r>
              <a:rPr lang="it-IT" sz="1500" dirty="0">
                <a:solidFill>
                  <a:schemeClr val="tx1"/>
                </a:solidFill>
                <a:latin typeface="Calibri" panose="020F0502020204030204" pitchFamily="34" charset="0"/>
              </a:rPr>
              <a:t>progetti presentati da Grandi Imprese saranno soggetti ad obbligo di notifica alla Commissione Europea </a:t>
            </a:r>
          </a:p>
        </p:txBody>
      </p:sp>
    </p:spTree>
    <p:extLst>
      <p:ext uri="{BB962C8B-B14F-4D97-AF65-F5344CB8AC3E}">
        <p14:creationId xmlns:p14="http://schemas.microsoft.com/office/powerpoint/2010/main" val="250768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07504" y="1196752"/>
            <a:ext cx="8568952" cy="360363"/>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 con </a:t>
            </a:r>
            <a:r>
              <a:rPr lang="it-IT" sz="2000" dirty="0">
                <a:solidFill>
                  <a:srgbClr val="FF3399"/>
                </a:solidFill>
              </a:rPr>
              <a:t>il Contratto di Sviluppo </a:t>
            </a:r>
            <a:r>
              <a:rPr lang="it-IT" sz="2000" dirty="0" smtClean="0">
                <a:solidFill>
                  <a:srgbClr val="FF3399"/>
                </a:solidFill>
              </a:rPr>
              <a:t>Turistico</a:t>
            </a:r>
            <a:r>
              <a:rPr lang="it-IT" altLang="it-IT" sz="2000" dirty="0" smtClean="0">
                <a:solidFill>
                  <a:srgbClr val="FF3399"/>
                </a:solidFill>
              </a:rPr>
              <a:t>?</a:t>
            </a:r>
          </a:p>
        </p:txBody>
      </p:sp>
      <p:sp>
        <p:nvSpPr>
          <p:cNvPr id="12292" name="Text Box 5"/>
          <p:cNvSpPr txBox="1">
            <a:spLocks noChangeArrowheads="1"/>
          </p:cNvSpPr>
          <p:nvPr/>
        </p:nvSpPr>
        <p:spPr bwMode="auto">
          <a:xfrm>
            <a:off x="827584" y="2132856"/>
            <a:ext cx="7704386" cy="3093154"/>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smtClean="0">
                <a:solidFill>
                  <a:schemeClr val="tx1"/>
                </a:solidFill>
                <a:latin typeface="Calibri" panose="020F0502020204030204" pitchFamily="34" charset="0"/>
              </a:rPr>
              <a:t>Il contratto finanzia </a:t>
            </a:r>
            <a:r>
              <a:rPr lang="it-IT" sz="1500" dirty="0">
                <a:solidFill>
                  <a:schemeClr val="tx1"/>
                </a:solidFill>
                <a:latin typeface="Calibri" panose="020F0502020204030204" pitchFamily="34" charset="0"/>
              </a:rPr>
              <a:t>progetti di </a:t>
            </a:r>
            <a:r>
              <a:rPr lang="it-IT" sz="1500" dirty="0" smtClean="0">
                <a:solidFill>
                  <a:schemeClr val="tx1"/>
                </a:solidFill>
                <a:latin typeface="Calibri" panose="020F0502020204030204" pitchFamily="34" charset="0"/>
              </a:rPr>
              <a:t>investimento finalizzati:</a:t>
            </a: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allo sviluppo dell'offerta turistica attraverso </a:t>
            </a:r>
            <a:r>
              <a:rPr lang="it-IT" sz="1500" dirty="0" smtClean="0">
                <a:solidFill>
                  <a:schemeClr val="tx1"/>
                </a:solidFill>
                <a:latin typeface="Calibri" panose="020F0502020204030204" pitchFamily="34" charset="0"/>
              </a:rPr>
              <a:t>il </a:t>
            </a:r>
            <a:r>
              <a:rPr lang="it-IT" sz="1500" b="1" dirty="0" smtClean="0">
                <a:solidFill>
                  <a:schemeClr val="tx1"/>
                </a:solidFill>
                <a:latin typeface="Calibri" panose="020F0502020204030204" pitchFamily="34" charset="0"/>
              </a:rPr>
              <a:t>potenziamento</a:t>
            </a:r>
            <a:r>
              <a:rPr lang="it-IT" sz="1500" dirty="0" smtClean="0">
                <a:solidFill>
                  <a:schemeClr val="tx1"/>
                </a:solidFill>
                <a:latin typeface="Calibri" panose="020F0502020204030204" pitchFamily="34" charset="0"/>
              </a:rPr>
              <a:t> </a:t>
            </a:r>
            <a:r>
              <a:rPr lang="it-IT" sz="1500" dirty="0">
                <a:solidFill>
                  <a:schemeClr val="tx1"/>
                </a:solidFill>
                <a:latin typeface="Calibri" panose="020F0502020204030204" pitchFamily="34" charset="0"/>
              </a:rPr>
              <a:t>e il </a:t>
            </a:r>
            <a:r>
              <a:rPr lang="it-IT" sz="1500" b="1" dirty="0">
                <a:solidFill>
                  <a:schemeClr val="tx1"/>
                </a:solidFill>
                <a:latin typeface="Calibri" panose="020F0502020204030204" pitchFamily="34" charset="0"/>
              </a:rPr>
              <a:t>miglioramento della qualità dell'offerta </a:t>
            </a:r>
            <a:r>
              <a:rPr lang="it-IT" sz="1500" b="1" dirty="0" smtClean="0">
                <a:solidFill>
                  <a:schemeClr val="tx1"/>
                </a:solidFill>
                <a:latin typeface="Calibri" panose="020F0502020204030204" pitchFamily="34" charset="0"/>
              </a:rPr>
              <a:t>ricettiva</a:t>
            </a:r>
            <a:r>
              <a:rPr lang="it-IT" sz="1500" dirty="0" smtClean="0">
                <a:solidFill>
                  <a:schemeClr val="tx1"/>
                </a:solidFill>
                <a:latin typeface="Calibri" panose="020F0502020204030204" pitchFamily="34" charset="0"/>
              </a:rPr>
              <a:t>, ed eventualmente</a:t>
            </a:r>
            <a:r>
              <a:rPr lang="it-IT" sz="1500" dirty="0">
                <a:solidFill>
                  <a:schemeClr val="tx1"/>
                </a:solidFill>
                <a:latin typeface="Calibri" panose="020F0502020204030204" pitchFamily="34" charset="0"/>
              </a:rPr>
              <a:t>, delle attività integrative, dei servizi di supporto alla fruizione del prodotto turistico </a:t>
            </a:r>
            <a:r>
              <a:rPr lang="it-IT" sz="1500" dirty="0" smtClean="0">
                <a:solidFill>
                  <a:schemeClr val="tx1"/>
                </a:solidFill>
                <a:latin typeface="Calibri" panose="020F0502020204030204" pitchFamily="34" charset="0"/>
              </a:rPr>
              <a:t>e per </a:t>
            </a:r>
            <a:r>
              <a:rPr lang="it-IT" sz="1500" dirty="0">
                <a:solidFill>
                  <a:schemeClr val="tx1"/>
                </a:solidFill>
                <a:latin typeface="Calibri" panose="020F0502020204030204" pitchFamily="34" charset="0"/>
              </a:rPr>
              <a:t>un importo non superiore al 20 per cento del totale degli investimenti da realizzare, delle attività commerciali, </a:t>
            </a: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	</a:t>
            </a: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Sono ammissibili inoltre </a:t>
            </a:r>
            <a:r>
              <a:rPr lang="it-IT" sz="1500" dirty="0">
                <a:solidFill>
                  <a:schemeClr val="tx1"/>
                </a:solidFill>
                <a:latin typeface="Calibri" panose="020F0502020204030204" pitchFamily="34" charset="0"/>
              </a:rPr>
              <a:t>progetti di innovazione </a:t>
            </a:r>
            <a:r>
              <a:rPr lang="it-IT" sz="1500" dirty="0" smtClean="0">
                <a:solidFill>
                  <a:schemeClr val="tx1"/>
                </a:solidFill>
                <a:latin typeface="Calibri" panose="020F0502020204030204" pitchFamily="34" charset="0"/>
              </a:rPr>
              <a:t>dell'organizzazione </a:t>
            </a:r>
            <a:r>
              <a:rPr lang="it-IT" sz="1500" dirty="0">
                <a:solidFill>
                  <a:schemeClr val="tx1"/>
                </a:solidFill>
                <a:latin typeface="Calibri" panose="020F0502020204030204" pitchFamily="34" charset="0"/>
              </a:rPr>
              <a:t>o innovazione di processo, </a:t>
            </a:r>
            <a:r>
              <a:rPr lang="it-IT" sz="1500" dirty="0" smtClean="0">
                <a:solidFill>
                  <a:schemeClr val="tx1"/>
                </a:solidFill>
                <a:latin typeface="Calibri" panose="020F0502020204030204" pitchFamily="34" charset="0"/>
              </a:rPr>
              <a:t>(vedi Titolo III), </a:t>
            </a:r>
            <a:r>
              <a:rPr lang="it-IT" sz="1500" dirty="0">
                <a:solidFill>
                  <a:schemeClr val="tx1"/>
                </a:solidFill>
                <a:latin typeface="Calibri" panose="020F0502020204030204" pitchFamily="34" charset="0"/>
              </a:rPr>
              <a:t>strettamente connessi e funzionali a una migliore fruizione del prodotto turistico e alla caratterizzazione del territorio di </a:t>
            </a:r>
            <a:r>
              <a:rPr lang="it-IT" sz="1500" dirty="0" smtClean="0">
                <a:solidFill>
                  <a:schemeClr val="tx1"/>
                </a:solidFill>
                <a:latin typeface="Calibri" panose="020F0502020204030204" pitchFamily="34" charset="0"/>
              </a:rPr>
              <a:t>riferimento.</a:t>
            </a:r>
            <a:endParaRPr lang="it-IT" sz="15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077260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611560" y="548680"/>
            <a:ext cx="8856984"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 con </a:t>
            </a:r>
            <a:r>
              <a:rPr lang="it-IT" sz="2000" dirty="0">
                <a:solidFill>
                  <a:srgbClr val="FF3399"/>
                </a:solidFill>
              </a:rPr>
              <a:t>il Contratto </a:t>
            </a:r>
            <a:r>
              <a:rPr lang="it-IT" sz="2000" dirty="0" smtClean="0">
                <a:solidFill>
                  <a:srgbClr val="FF3399"/>
                </a:solidFill>
              </a:rPr>
              <a:t/>
            </a:r>
            <a:br>
              <a:rPr lang="it-IT" sz="2000" dirty="0" smtClean="0">
                <a:solidFill>
                  <a:srgbClr val="FF3399"/>
                </a:solidFill>
              </a:rPr>
            </a:br>
            <a:r>
              <a:rPr lang="it-IT" sz="2000" dirty="0">
                <a:solidFill>
                  <a:srgbClr val="FF3399"/>
                </a:solidFill>
              </a:rPr>
              <a:t>	</a:t>
            </a:r>
            <a:r>
              <a:rPr lang="it-IT" sz="2000" dirty="0" smtClean="0">
                <a:solidFill>
                  <a:srgbClr val="FF3399"/>
                </a:solidFill>
              </a:rPr>
              <a:t>di </a:t>
            </a:r>
            <a:r>
              <a:rPr lang="it-IT" sz="2000" dirty="0">
                <a:solidFill>
                  <a:srgbClr val="FF3399"/>
                </a:solidFill>
              </a:rPr>
              <a:t>Sviluppo </a:t>
            </a:r>
            <a:r>
              <a:rPr lang="it-IT" sz="2000" dirty="0" smtClean="0">
                <a:solidFill>
                  <a:srgbClr val="FF3399"/>
                </a:solidFill>
              </a:rPr>
              <a:t>Turistico e Industriale</a:t>
            </a:r>
            <a:r>
              <a:rPr lang="it-IT" altLang="it-IT" sz="2000" dirty="0" smtClean="0">
                <a:solidFill>
                  <a:srgbClr val="FF3399"/>
                </a:solidFill>
              </a:rPr>
              <a:t>?</a:t>
            </a:r>
          </a:p>
        </p:txBody>
      </p:sp>
      <p:sp>
        <p:nvSpPr>
          <p:cNvPr id="12292" name="Text Box 5"/>
          <p:cNvSpPr txBox="1">
            <a:spLocks noChangeArrowheads="1"/>
          </p:cNvSpPr>
          <p:nvPr/>
        </p:nvSpPr>
        <p:spPr bwMode="auto">
          <a:xfrm>
            <a:off x="832575" y="1340768"/>
            <a:ext cx="7704386" cy="5306068"/>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r>
              <a:rPr lang="it-IT" dirty="0" smtClean="0"/>
              <a:t>a)creazione </a:t>
            </a:r>
            <a:r>
              <a:rPr lang="it-IT" dirty="0"/>
              <a:t>di una nuova </a:t>
            </a:r>
            <a:r>
              <a:rPr lang="it-IT" i="1" dirty="0"/>
              <a:t>unità </a:t>
            </a:r>
            <a:r>
              <a:rPr lang="it-IT" i="1" dirty="0" smtClean="0"/>
              <a:t>produttiva</a:t>
            </a:r>
            <a:r>
              <a:rPr lang="it-IT" i="1" dirty="0"/>
              <a:t> </a:t>
            </a:r>
            <a:endParaRPr lang="it-IT" i="1" dirty="0" smtClean="0"/>
          </a:p>
          <a:p>
            <a:r>
              <a:rPr lang="it-IT" dirty="0" smtClean="0"/>
              <a:t>b</a:t>
            </a:r>
            <a:r>
              <a:rPr lang="it-IT" i="1" dirty="0"/>
              <a:t>) </a:t>
            </a:r>
            <a:r>
              <a:rPr lang="it-IT" dirty="0"/>
              <a:t>ampliamento della capacità di </a:t>
            </a:r>
            <a:r>
              <a:rPr lang="it-IT" i="1" dirty="0"/>
              <a:t>un'unità produttiva </a:t>
            </a:r>
            <a:r>
              <a:rPr lang="it-IT" dirty="0"/>
              <a:t>esistente; </a:t>
            </a:r>
          </a:p>
          <a:p>
            <a:r>
              <a:rPr lang="it-IT" i="1" dirty="0"/>
              <a:t>c) </a:t>
            </a:r>
            <a:r>
              <a:rPr lang="it-IT" dirty="0"/>
              <a:t>riconversione di </a:t>
            </a:r>
            <a:r>
              <a:rPr lang="it-IT" i="1" dirty="0"/>
              <a:t>un'unità produttiva </a:t>
            </a:r>
            <a:r>
              <a:rPr lang="it-IT" dirty="0"/>
              <a:t>esistente, intesa quale diversificazione della produzione per ottenere prodotti che non rientrano nella stessa classe (codice numerico a quattro cifre) della classificazione delle attività economiche ATECO 2007 dei prodotti fabbricati in precedenza; </a:t>
            </a:r>
          </a:p>
          <a:p>
            <a:r>
              <a:rPr lang="it-IT" i="1" dirty="0"/>
              <a:t>d) </a:t>
            </a:r>
            <a:r>
              <a:rPr lang="it-IT" dirty="0"/>
              <a:t>ristrutturazione di un'unità produttiva esistente, intesa quale cambiamento fondamentale del processo produttivo esistente attuato attraverso l'introduzione di un nuovo processo produttivo </a:t>
            </a:r>
          </a:p>
          <a:p>
            <a:r>
              <a:rPr lang="it-IT" dirty="0"/>
              <a:t>o l'apporto di un notevole miglioramento al processo produttivo esistente, in grado di aumentare il livello di efficienza o di flessibilità nello svolgimento dell'attività economica oggetto del programma di investimento, valutabile in termini di riduzione dei costi, aumento del livello qualitativo dei prodotti </a:t>
            </a:r>
            <a:r>
              <a:rPr lang="it-IT" i="1" dirty="0" err="1"/>
              <a:t>elo</a:t>
            </a:r>
            <a:r>
              <a:rPr lang="it-IT" i="1" dirty="0"/>
              <a:t> </a:t>
            </a:r>
            <a:r>
              <a:rPr lang="it-IT" dirty="0"/>
              <a:t>dei processi, riduzione dell'impatto ambientale e miglioramento delle condizioni di sicurezza sul lavoro; </a:t>
            </a:r>
          </a:p>
          <a:p>
            <a:r>
              <a:rPr lang="it-IT" i="1" dirty="0"/>
              <a:t>e) </a:t>
            </a:r>
            <a:r>
              <a:rPr lang="it-IT" dirty="0"/>
              <a:t>acquisizione di </a:t>
            </a:r>
            <a:r>
              <a:rPr lang="it-IT" i="1" dirty="0"/>
              <a:t>un'unità produttiva </a:t>
            </a:r>
            <a:r>
              <a:rPr lang="it-IT" dirty="0"/>
              <a:t>esistente, ubicata in un' </a:t>
            </a:r>
            <a:r>
              <a:rPr lang="it-IT" i="1" dirty="0"/>
              <a:t>area di crisi </a:t>
            </a:r>
            <a:r>
              <a:rPr lang="it-IT" dirty="0"/>
              <a:t>e di proprietà di un'impresa non sottoposta a procedure concorsuali, intesa quale acquisizione degli attivi di </a:t>
            </a:r>
            <a:r>
              <a:rPr lang="it-IT" i="1" dirty="0"/>
              <a:t>un'unità produttiva </a:t>
            </a:r>
            <a:r>
              <a:rPr lang="it-IT" dirty="0"/>
              <a:t>chiusa o che sarebbe stata chiusa in assenza </a:t>
            </a:r>
            <a:r>
              <a:rPr lang="it-IT" dirty="0" err="1"/>
              <a:t>deII'acquisizione</a:t>
            </a:r>
            <a:r>
              <a:rPr lang="it-IT" dirty="0"/>
              <a:t>, al fine di garantire la salvaguardia, anche parziale, dell' occupazione esistente. Il progetto di investimento non può riguardare l'acquisizione delle quote dell'impresa e gli attivi devono essere acquisiti, a condizioni di mercato, da un investitore che non ha relazioni con il venditore. Per le sole imprese di grandi dimensioni in aree ammesse alla deroga di cui all'art. 107, paragrafo 3, lettera c), del </a:t>
            </a:r>
            <a:r>
              <a:rPr lang="it-IT" i="1" dirty="0"/>
              <a:t>TFUE </a:t>
            </a:r>
            <a:r>
              <a:rPr lang="it-IT" dirty="0"/>
              <a:t>il progetto di investimento da agevolare deve </a:t>
            </a:r>
          </a:p>
          <a:p>
            <a:r>
              <a:rPr lang="it-IT" dirty="0" smtClean="0"/>
              <a:t>	finalizzato </a:t>
            </a:r>
            <a:r>
              <a:rPr lang="it-IT" dirty="0"/>
              <a:t>a una riconversione, così come definita alla lettera </a:t>
            </a:r>
            <a:r>
              <a:rPr lang="it-IT" i="1" dirty="0"/>
              <a:t>c) </a:t>
            </a:r>
            <a:endParaRPr lang="it-IT" dirty="0">
              <a:solidFill>
                <a:schemeClr val="tx1"/>
              </a:solidFill>
              <a:latin typeface="Calibri" panose="020F0502020204030204" pitchFamily="34" charset="0"/>
            </a:endParaRPr>
          </a:p>
        </p:txBody>
      </p:sp>
    </p:spTree>
    <p:extLst>
      <p:ext uri="{BB962C8B-B14F-4D97-AF65-F5344CB8AC3E}">
        <p14:creationId xmlns:p14="http://schemas.microsoft.com/office/powerpoint/2010/main" val="917760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611560" y="548680"/>
            <a:ext cx="8856984"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 con </a:t>
            </a:r>
            <a:r>
              <a:rPr lang="it-IT" sz="2000" dirty="0">
                <a:solidFill>
                  <a:srgbClr val="FF3399"/>
                </a:solidFill>
              </a:rPr>
              <a:t>il Contratto </a:t>
            </a:r>
            <a:r>
              <a:rPr lang="it-IT" sz="2000" dirty="0" smtClean="0">
                <a:solidFill>
                  <a:srgbClr val="FF3399"/>
                </a:solidFill>
              </a:rPr>
              <a:t/>
            </a:r>
            <a:br>
              <a:rPr lang="it-IT" sz="2000" dirty="0" smtClean="0">
                <a:solidFill>
                  <a:srgbClr val="FF3399"/>
                </a:solidFill>
              </a:rPr>
            </a:br>
            <a:r>
              <a:rPr lang="it-IT" sz="2000" dirty="0">
                <a:solidFill>
                  <a:srgbClr val="FF3399"/>
                </a:solidFill>
              </a:rPr>
              <a:t>	</a:t>
            </a:r>
            <a:r>
              <a:rPr lang="it-IT" sz="2000" dirty="0" smtClean="0">
                <a:solidFill>
                  <a:srgbClr val="FF3399"/>
                </a:solidFill>
              </a:rPr>
              <a:t>di </a:t>
            </a:r>
            <a:r>
              <a:rPr lang="it-IT" sz="2000" dirty="0">
                <a:solidFill>
                  <a:srgbClr val="FF3399"/>
                </a:solidFill>
              </a:rPr>
              <a:t>Sviluppo </a:t>
            </a:r>
            <a:r>
              <a:rPr lang="it-IT" sz="2000" dirty="0" smtClean="0">
                <a:solidFill>
                  <a:srgbClr val="FF3399"/>
                </a:solidFill>
              </a:rPr>
              <a:t>Turistico e Industriale e dove</a:t>
            </a:r>
            <a:r>
              <a:rPr lang="it-IT" altLang="it-IT" sz="2000" dirty="0" smtClean="0">
                <a:solidFill>
                  <a:srgbClr val="FF3399"/>
                </a:solidFill>
              </a:rPr>
              <a:t>?</a:t>
            </a:r>
          </a:p>
        </p:txBody>
      </p:sp>
      <p:sp>
        <p:nvSpPr>
          <p:cNvPr id="12292" name="Text Box 5"/>
          <p:cNvSpPr txBox="1">
            <a:spLocks noChangeArrowheads="1"/>
          </p:cNvSpPr>
          <p:nvPr/>
        </p:nvSpPr>
        <p:spPr bwMode="auto">
          <a:xfrm>
            <a:off x="832575" y="1340768"/>
            <a:ext cx="7704386" cy="4031873"/>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endParaRPr lang="it-IT" sz="1600" dirty="0"/>
          </a:p>
          <a:p>
            <a:r>
              <a:rPr lang="it-IT" sz="1600" dirty="0" smtClean="0"/>
              <a:t>a) nelle </a:t>
            </a:r>
            <a:r>
              <a:rPr lang="it-IT" sz="1600" dirty="0"/>
              <a:t>aree del territorio nazionale ammesse alla deroga di cui all'articolo 107, paragrafo 3, lettera a), del </a:t>
            </a:r>
            <a:r>
              <a:rPr lang="it-IT" sz="1600" i="1" dirty="0"/>
              <a:t>TFUE </a:t>
            </a:r>
            <a:r>
              <a:rPr lang="it-IT" sz="1600" dirty="0"/>
              <a:t>previste dalla </a:t>
            </a:r>
            <a:r>
              <a:rPr lang="it-IT" sz="1600" i="1" dirty="0"/>
              <a:t>Carta degli aiuti di Stato a finalità regionale, </a:t>
            </a:r>
            <a:r>
              <a:rPr lang="it-IT" sz="1600" dirty="0"/>
              <a:t>a imprese di qualsiasi dimensione per la realizzazione dei progetti di investimento di cui al comma 2, lettere </a:t>
            </a:r>
            <a:r>
              <a:rPr lang="it-IT" sz="1600" i="1" dirty="0"/>
              <a:t>a), b), c), d) </a:t>
            </a:r>
            <a:r>
              <a:rPr lang="it-IT" sz="1600" dirty="0"/>
              <a:t>ed </a:t>
            </a:r>
            <a:r>
              <a:rPr lang="it-IT" sz="1600" i="1" dirty="0"/>
              <a:t>e); </a:t>
            </a:r>
            <a:endParaRPr lang="it-IT" sz="1600" i="1" dirty="0" smtClean="0"/>
          </a:p>
          <a:p>
            <a:endParaRPr lang="it-IT" sz="1600" dirty="0"/>
          </a:p>
          <a:p>
            <a:r>
              <a:rPr lang="it-IT" sz="1600" i="1" dirty="0"/>
              <a:t>b) </a:t>
            </a:r>
            <a:r>
              <a:rPr lang="it-IT" sz="1600" dirty="0"/>
              <a:t>nelle aree del territorio nazionale ammesse alla deroga di cui all'articolo 107, paragrafo 3, lettera c), del </a:t>
            </a:r>
            <a:r>
              <a:rPr lang="it-IT" sz="1600" i="1" dirty="0"/>
              <a:t>TFUE </a:t>
            </a:r>
            <a:r>
              <a:rPr lang="it-IT" sz="1600" dirty="0"/>
              <a:t>previste dalla </a:t>
            </a:r>
            <a:r>
              <a:rPr lang="it-IT" sz="1600" i="1" dirty="0"/>
              <a:t>Carta degli aiuti di Stato a finalità regionale, </a:t>
            </a:r>
            <a:r>
              <a:rPr lang="it-IT" sz="1600" dirty="0"/>
              <a:t>a imprese di qualsiasi dimensione per la realizzazione dei progetti di investimento di cui al comma 2, lettere </a:t>
            </a:r>
            <a:r>
              <a:rPr lang="it-IT" sz="1600" i="1" dirty="0"/>
              <a:t>a), c) </a:t>
            </a:r>
            <a:r>
              <a:rPr lang="it-IT" sz="1600" dirty="0"/>
              <a:t>ed </a:t>
            </a:r>
            <a:r>
              <a:rPr lang="it-IT" sz="1600" i="1" dirty="0"/>
              <a:t>e) </a:t>
            </a:r>
            <a:r>
              <a:rPr lang="it-IT" sz="1600" dirty="0"/>
              <a:t>e, limitatamente alle </a:t>
            </a:r>
            <a:r>
              <a:rPr lang="it-IT" sz="1600" i="1" dirty="0"/>
              <a:t>PMI, </a:t>
            </a:r>
            <a:r>
              <a:rPr lang="it-IT" sz="1600" dirty="0"/>
              <a:t>anche per la realizzazione dei progetti di investimento di cui al comma 2, lettere </a:t>
            </a:r>
            <a:r>
              <a:rPr lang="it-IT" sz="1600" i="1" dirty="0"/>
              <a:t>b) </a:t>
            </a:r>
            <a:r>
              <a:rPr lang="it-IT" sz="1600" dirty="0"/>
              <a:t>e </a:t>
            </a:r>
            <a:r>
              <a:rPr lang="it-IT" sz="1600" i="1" dirty="0"/>
              <a:t>d); </a:t>
            </a:r>
            <a:endParaRPr lang="it-IT" sz="1600" i="1" dirty="0" smtClean="0"/>
          </a:p>
          <a:p>
            <a:endParaRPr lang="it-IT" sz="1600" dirty="0"/>
          </a:p>
          <a:p>
            <a:r>
              <a:rPr lang="it-IT" sz="1600" i="1" dirty="0"/>
              <a:t>c) </a:t>
            </a:r>
            <a:r>
              <a:rPr lang="it-IT" sz="1600" dirty="0"/>
              <a:t>nelle restanti aree del territorio nazionale, alle sole </a:t>
            </a:r>
            <a:r>
              <a:rPr lang="it-IT" sz="1600" i="1" dirty="0"/>
              <a:t>PMI </a:t>
            </a:r>
            <a:r>
              <a:rPr lang="it-IT" sz="1600" dirty="0"/>
              <a:t>per la realizzazione dei progetti di investimento di cui al comma 2, lettere </a:t>
            </a:r>
            <a:r>
              <a:rPr lang="it-IT" sz="1600" i="1" dirty="0"/>
              <a:t>a), b), c), d) </a:t>
            </a:r>
            <a:r>
              <a:rPr lang="it-IT" sz="1600" dirty="0"/>
              <a:t>ed </a:t>
            </a:r>
            <a:r>
              <a:rPr lang="it-IT" sz="1600" i="1" dirty="0"/>
              <a:t>e). </a:t>
            </a:r>
            <a:endParaRPr lang="it-IT" sz="1600" dirty="0"/>
          </a:p>
        </p:txBody>
      </p:sp>
    </p:spTree>
    <p:extLst>
      <p:ext uri="{BB962C8B-B14F-4D97-AF65-F5344CB8AC3E}">
        <p14:creationId xmlns:p14="http://schemas.microsoft.com/office/powerpoint/2010/main" val="3334816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xfrm>
            <a:off x="107504" y="1196752"/>
            <a:ext cx="7848872" cy="648072"/>
          </a:xfrm>
        </p:spPr>
        <p:txBody>
          <a:bodyPr/>
          <a:lstStyle/>
          <a:p>
            <a:pPr eaLnBrk="1" hangingPunct="1"/>
            <a:r>
              <a:rPr lang="it-IT" altLang="it-IT" sz="1700" dirty="0" smtClean="0">
                <a:solidFill>
                  <a:schemeClr val="tx1">
                    <a:lumMod val="65000"/>
                    <a:lumOff val="35000"/>
                  </a:schemeClr>
                </a:solidFill>
              </a:rPr>
              <a:t>	</a:t>
            </a:r>
            <a:r>
              <a:rPr lang="it-IT" altLang="it-IT" sz="2000" dirty="0" smtClean="0">
                <a:solidFill>
                  <a:srgbClr val="FF3399"/>
                </a:solidFill>
              </a:rPr>
              <a:t>Cosa si può fare con </a:t>
            </a:r>
            <a:r>
              <a:rPr lang="it-IT" sz="2000" dirty="0">
                <a:solidFill>
                  <a:srgbClr val="FF3399"/>
                </a:solidFill>
              </a:rPr>
              <a:t>il Contratto di </a:t>
            </a:r>
            <a:r>
              <a:rPr lang="it-IT" sz="2000" dirty="0" smtClean="0">
                <a:solidFill>
                  <a:srgbClr val="FF3399"/>
                </a:solidFill>
              </a:rPr>
              <a:t>Sviluppo per la 	tutela Ambientale</a:t>
            </a:r>
            <a:r>
              <a:rPr lang="it-IT" altLang="it-IT" sz="2000" dirty="0" smtClean="0">
                <a:solidFill>
                  <a:srgbClr val="FF3399"/>
                </a:solidFill>
              </a:rPr>
              <a:t>?</a:t>
            </a:r>
          </a:p>
        </p:txBody>
      </p:sp>
      <p:sp>
        <p:nvSpPr>
          <p:cNvPr id="12292" name="Text Box 5"/>
          <p:cNvSpPr txBox="1">
            <a:spLocks noChangeArrowheads="1"/>
          </p:cNvSpPr>
          <p:nvPr/>
        </p:nvSpPr>
        <p:spPr bwMode="auto">
          <a:xfrm>
            <a:off x="827584" y="2132856"/>
            <a:ext cx="7704386" cy="3693319"/>
          </a:xfrm>
          <a:prstGeom prst="rect">
            <a:avLst/>
          </a:prstGeom>
          <a:solidFill>
            <a:schemeClr val="bg1">
              <a:lumMod val="95000"/>
            </a:schemeClr>
          </a:solidFill>
          <a:ln>
            <a:noFill/>
          </a:ln>
          <a:effectLst/>
        </p:spPr>
        <p:txBody>
          <a:bodyPr wrap="square">
            <a:spAutoFit/>
          </a:bodyPr>
          <a:lstStyle>
            <a:lvl1pPr marL="180975" indent="-180975" eaLnBrk="0" hangingPunct="0">
              <a:spcBef>
                <a:spcPct val="20000"/>
              </a:spcBef>
              <a:tabLst>
                <a:tab pos="628650" algn="l"/>
              </a:tabLst>
              <a:defRPr sz="1400">
                <a:solidFill>
                  <a:srgbClr val="37424A"/>
                </a:solidFill>
                <a:latin typeface="Arial" charset="0"/>
              </a:defRPr>
            </a:lvl1pPr>
            <a:lvl2pPr marL="628650" indent="-180975"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2pPr>
            <a:lvl3pPr marL="11430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3pPr>
            <a:lvl4pPr marL="16002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4pPr>
            <a:lvl5pPr marL="2057400" indent="-228600" eaLnBrk="0" hangingPunct="0">
              <a:spcBef>
                <a:spcPct val="20000"/>
              </a:spcBef>
              <a:buClr>
                <a:srgbClr val="D52B1E"/>
              </a:buClr>
              <a:buSzPct val="80000"/>
              <a:buFont typeface="Wingdings" pitchFamily="2" charset="2"/>
              <a:buChar char="§"/>
              <a:tabLst>
                <a:tab pos="628650" algn="l"/>
              </a:tabLst>
              <a:defRPr sz="1400">
                <a:solidFill>
                  <a:srgbClr val="37424A"/>
                </a:solidFill>
                <a:latin typeface="Arial" charset="0"/>
              </a:defRPr>
            </a:lvl5pPr>
            <a:lvl6pPr marL="25146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6pPr>
            <a:lvl7pPr marL="29718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7pPr>
            <a:lvl8pPr marL="34290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8pPr>
            <a:lvl9pPr marL="3886200" indent="-228600" eaLnBrk="0" fontAlgn="base" hangingPunct="0">
              <a:spcBef>
                <a:spcPct val="20000"/>
              </a:spcBef>
              <a:spcAft>
                <a:spcPct val="0"/>
              </a:spcAft>
              <a:buClr>
                <a:srgbClr val="D52B1E"/>
              </a:buClr>
              <a:buSzPct val="80000"/>
              <a:buFont typeface="Wingdings" pitchFamily="2" charset="2"/>
              <a:buChar char="§"/>
              <a:tabLst>
                <a:tab pos="628650" algn="l"/>
              </a:tabLst>
              <a:defRPr sz="1400">
                <a:solidFill>
                  <a:srgbClr val="37424A"/>
                </a:solidFill>
                <a:latin typeface="Arial" charset="0"/>
              </a:defRPr>
            </a:lvl9pPr>
          </a:lstStyle>
          <a:p>
            <a:pPr eaLnBrk="1" fontAlgn="base" hangingPunct="1">
              <a:lnSpc>
                <a:spcPct val="130000"/>
              </a:lnSpc>
              <a:spcBef>
                <a:spcPct val="0"/>
              </a:spcBef>
              <a:spcAft>
                <a:spcPct val="0"/>
              </a:spcAft>
              <a:defRPr/>
            </a:pPr>
            <a:r>
              <a:rPr lang="it-IT" sz="1500" dirty="0">
                <a:solidFill>
                  <a:srgbClr val="000000">
                    <a:lumMod val="65000"/>
                    <a:lumOff val="35000"/>
                  </a:srgbClr>
                </a:solidFill>
                <a:latin typeface="Calibri" panose="020F0502020204030204" pitchFamily="34" charset="0"/>
              </a:rPr>
              <a:t> </a:t>
            </a:r>
            <a:r>
              <a:rPr lang="it-IT" sz="1500" dirty="0" smtClean="0">
                <a:solidFill>
                  <a:srgbClr val="000000">
                    <a:lumMod val="65000"/>
                    <a:lumOff val="35000"/>
                  </a:srgbClr>
                </a:solidFill>
                <a:latin typeface="Calibri" panose="020F0502020204030204" pitchFamily="34" charset="0"/>
              </a:rPr>
              <a:t>   </a:t>
            </a:r>
            <a:r>
              <a:rPr lang="it-IT" sz="1500" dirty="0" smtClean="0">
                <a:solidFill>
                  <a:schemeClr val="tx1"/>
                </a:solidFill>
                <a:latin typeface="Calibri" panose="020F0502020204030204" pitchFamily="34" charset="0"/>
              </a:rPr>
              <a:t>Il contratto finanzia </a:t>
            </a:r>
            <a:r>
              <a:rPr lang="it-IT" sz="1500" dirty="0">
                <a:solidFill>
                  <a:schemeClr val="tx1"/>
                </a:solidFill>
                <a:latin typeface="Calibri" panose="020F0502020204030204" pitchFamily="34" charset="0"/>
              </a:rPr>
              <a:t>progetti di </a:t>
            </a:r>
            <a:r>
              <a:rPr lang="it-IT" sz="1500" dirty="0" smtClean="0">
                <a:solidFill>
                  <a:schemeClr val="tx1"/>
                </a:solidFill>
                <a:latin typeface="Calibri" panose="020F0502020204030204" pitchFamily="34" charset="0"/>
              </a:rPr>
              <a:t>investimento finalizzati a :</a:t>
            </a:r>
          </a:p>
          <a:p>
            <a:pPr eaLnBrk="1" fontAlgn="base" hangingPunct="1">
              <a:lnSpc>
                <a:spcPct val="130000"/>
              </a:lnSpc>
              <a:spcBef>
                <a:spcPct val="0"/>
              </a:spcBef>
              <a:spcAft>
                <a:spcPct val="0"/>
              </a:spcAft>
              <a:defRPr/>
            </a:pPr>
            <a:endParaRPr lang="it-IT" sz="1500" dirty="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innalzare </a:t>
            </a:r>
            <a:r>
              <a:rPr lang="it-IT" sz="1500" dirty="0">
                <a:solidFill>
                  <a:schemeClr val="tx1"/>
                </a:solidFill>
                <a:latin typeface="Calibri" panose="020F0502020204030204" pitchFamily="34" charset="0"/>
              </a:rPr>
              <a:t>il livello di tutela ambientale dell’impresa proponente oltre le soglie fissate dalla normativa comunitaria vigente o in assenza di specifica normativa comunitaria</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anticipare </a:t>
            </a:r>
            <a:r>
              <a:rPr lang="it-IT" sz="1500" dirty="0">
                <a:solidFill>
                  <a:schemeClr val="tx1"/>
                </a:solidFill>
                <a:latin typeface="Calibri" panose="020F0502020204030204" pitchFamily="34" charset="0"/>
              </a:rPr>
              <a:t>l’adeguamento a nuove norme dell’unione, non ancora in vigore, che innalzano il livello di tutela ambientale</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consentire </a:t>
            </a:r>
            <a:r>
              <a:rPr lang="it-IT" sz="1500" dirty="0">
                <a:solidFill>
                  <a:schemeClr val="tx1"/>
                </a:solidFill>
                <a:latin typeface="Calibri" panose="020F0502020204030204" pitchFamily="34" charset="0"/>
              </a:rPr>
              <a:t>maggiore efficienza energetica</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realizzare </a:t>
            </a:r>
            <a:r>
              <a:rPr lang="it-IT" sz="1500" dirty="0">
                <a:solidFill>
                  <a:schemeClr val="tx1"/>
                </a:solidFill>
                <a:latin typeface="Calibri" panose="020F0502020204030204" pitchFamily="34" charset="0"/>
              </a:rPr>
              <a:t>impianti di cogenerazione ad alto rendimento</a:t>
            </a:r>
          </a:p>
          <a:p>
            <a:pPr eaLnBrk="1" fontAlgn="base" hangingPunct="1">
              <a:lnSpc>
                <a:spcPct val="130000"/>
              </a:lnSpc>
              <a:spcBef>
                <a:spcPct val="0"/>
              </a:spcBef>
              <a:spcAft>
                <a:spcPct val="0"/>
              </a:spcAft>
              <a:defRPr/>
            </a:pPr>
            <a:r>
              <a:rPr lang="it-IT" sz="1500" dirty="0">
                <a:solidFill>
                  <a:schemeClr val="tx1"/>
                </a:solidFill>
                <a:latin typeface="Calibri" panose="020F0502020204030204" pitchFamily="34" charset="0"/>
              </a:rPr>
              <a:t>•	</a:t>
            </a:r>
            <a:r>
              <a:rPr lang="it-IT" sz="1500" dirty="0" smtClean="0">
                <a:solidFill>
                  <a:schemeClr val="tx1"/>
                </a:solidFill>
                <a:latin typeface="Calibri" panose="020F0502020204030204" pitchFamily="34" charset="0"/>
              </a:rPr>
              <a:t>realizzare </a:t>
            </a:r>
            <a:r>
              <a:rPr lang="it-IT" sz="1500" dirty="0">
                <a:solidFill>
                  <a:schemeClr val="tx1"/>
                </a:solidFill>
                <a:latin typeface="Calibri" panose="020F0502020204030204" pitchFamily="34" charset="0"/>
              </a:rPr>
              <a:t>attività di riciclaggio e riutilizzo di rifiuti (limitatamente ai rifiuti speciali di origine industriale e commerciale</a:t>
            </a:r>
            <a:r>
              <a:rPr lang="it-IT" sz="1500" dirty="0" smtClean="0">
                <a:solidFill>
                  <a:schemeClr val="tx1"/>
                </a:solidFill>
                <a:latin typeface="Calibri" panose="020F0502020204030204" pitchFamily="34" charset="0"/>
              </a:rPr>
              <a:t>)</a:t>
            </a:r>
          </a:p>
          <a:p>
            <a:pPr eaLnBrk="1" fontAlgn="base" hangingPunct="1">
              <a:lnSpc>
                <a:spcPct val="130000"/>
              </a:lnSpc>
              <a:spcBef>
                <a:spcPct val="0"/>
              </a:spcBef>
              <a:spcAft>
                <a:spcPct val="0"/>
              </a:spcAft>
              <a:defRPr/>
            </a:pPr>
            <a:endParaRPr lang="it-IT" sz="1500" dirty="0" smtClean="0">
              <a:solidFill>
                <a:schemeClr val="tx1"/>
              </a:solidFill>
              <a:latin typeface="Calibri" panose="020F0502020204030204" pitchFamily="34" charset="0"/>
            </a:endParaRPr>
          </a:p>
          <a:p>
            <a:pPr eaLnBrk="1" fontAlgn="base" hangingPunct="1">
              <a:lnSpc>
                <a:spcPct val="130000"/>
              </a:lnSpc>
              <a:spcBef>
                <a:spcPct val="0"/>
              </a:spcBef>
              <a:spcAft>
                <a:spcPct val="0"/>
              </a:spcAft>
              <a:defRPr/>
            </a:pPr>
            <a:r>
              <a:rPr lang="it-IT" sz="1500" dirty="0" smtClean="0">
                <a:solidFill>
                  <a:schemeClr val="tx1"/>
                </a:solidFill>
                <a:latin typeface="Calibri" panose="020F0502020204030204" pitchFamily="34" charset="0"/>
              </a:rPr>
              <a:t>Pe approfondimenti Vedi Art. 28 DM</a:t>
            </a:r>
            <a:endParaRPr lang="it-IT" sz="15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444246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1560</Words>
  <Application>Microsoft Office PowerPoint</Application>
  <PresentationFormat>Presentazione su schermo (4:3)</PresentationFormat>
  <Paragraphs>284</Paragraphs>
  <Slides>17</Slides>
  <Notes>16</Notes>
  <HiddenSlides>0</HiddenSlides>
  <MMClips>0</MMClips>
  <ScaleCrop>false</ScaleCrop>
  <HeadingPairs>
    <vt:vector size="4" baseType="variant">
      <vt:variant>
        <vt:lpstr>Tema</vt:lpstr>
      </vt:variant>
      <vt:variant>
        <vt:i4>2</vt:i4>
      </vt:variant>
      <vt:variant>
        <vt:lpstr>Titoli diapositive</vt:lpstr>
      </vt:variant>
      <vt:variant>
        <vt:i4>17</vt:i4>
      </vt:variant>
    </vt:vector>
  </HeadingPairs>
  <TitlesOfParts>
    <vt:vector size="19" baseType="lpstr">
      <vt:lpstr>1_Tema di Office</vt:lpstr>
      <vt:lpstr>Struttura predefinita</vt:lpstr>
      <vt:lpstr>Presentazione standard di PowerPoint</vt:lpstr>
      <vt:lpstr> Obiettivi</vt:lpstr>
      <vt:lpstr> A CHI E’ RIVOLTO:</vt:lpstr>
      <vt:lpstr> Cosa si può fare?</vt:lpstr>
      <vt:lpstr> Cosa si può fare con il Contratto di Sviluppo industriale?</vt:lpstr>
      <vt:lpstr> Cosa si può fare con il Contratto di Sviluppo Turistico?</vt:lpstr>
      <vt:lpstr> Cosa si può fare con il Contratto   di Sviluppo Turistico e Industriale?</vt:lpstr>
      <vt:lpstr> Cosa si può fare con il Contratto   di Sviluppo Turistico e Industriale e dove?</vt:lpstr>
      <vt:lpstr> Cosa si può fare con il Contratto di Sviluppo per la  tutela Ambientale?</vt:lpstr>
      <vt:lpstr> Cosa si può fare con il Contratto di Sviluppo per la  tutela Ambientale?</vt:lpstr>
      <vt:lpstr> Dimensione minima dei progetti di investimento</vt:lpstr>
      <vt:lpstr> Agevolazioni Art. 8 (1/2)    Il Contratto di Sviluppo prevede le seguenti agevolazioni:   • contributo a fondo perduto in conto impianti  • contributo a fondo perduto alla spesa  • finanziamento agevolato  • contributo in conto interessi</vt:lpstr>
      <vt:lpstr> Agevolazioni Art. 8 (2/2)    </vt:lpstr>
      <vt:lpstr> Agevolazioni Progetti di ricerca sviluppo e Innovazione  </vt:lpstr>
      <vt:lpstr> Condizioni per l’ammissione alle agevolazioni:</vt:lpstr>
      <vt:lpstr>Fase di accesso, negoziazione e concessione delle agevolazioni:</vt:lpstr>
      <vt:lpstr>Fase di accesso, negoziazione e concessione delle agevolazioni:</vt:lpstr>
    </vt:vector>
  </TitlesOfParts>
  <Company>INVITALIA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Spadone Flaminia</dc:creator>
  <cp:lastModifiedBy>Immune Stefano</cp:lastModifiedBy>
  <cp:revision>74</cp:revision>
  <dcterms:created xsi:type="dcterms:W3CDTF">2014-11-18T13:39:24Z</dcterms:created>
  <dcterms:modified xsi:type="dcterms:W3CDTF">2015-04-08T08:52:21Z</dcterms:modified>
</cp:coreProperties>
</file>